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88" r:id="rId2"/>
    <p:sldId id="323" r:id="rId3"/>
    <p:sldId id="301" r:id="rId4"/>
    <p:sldId id="262" r:id="rId5"/>
    <p:sldId id="328" r:id="rId6"/>
    <p:sldId id="329" r:id="rId7"/>
    <p:sldId id="330" r:id="rId8"/>
    <p:sldId id="302" r:id="rId9"/>
    <p:sldId id="326" r:id="rId10"/>
    <p:sldId id="300" r:id="rId11"/>
    <p:sldId id="305" r:id="rId12"/>
    <p:sldId id="325" r:id="rId13"/>
    <p:sldId id="275" r:id="rId14"/>
    <p:sldId id="307" r:id="rId15"/>
    <p:sldId id="264" r:id="rId16"/>
    <p:sldId id="319" r:id="rId17"/>
    <p:sldId id="265" r:id="rId18"/>
    <p:sldId id="266" r:id="rId19"/>
    <p:sldId id="267" r:id="rId20"/>
    <p:sldId id="295" r:id="rId21"/>
    <p:sldId id="296" r:id="rId22"/>
    <p:sldId id="269" r:id="rId23"/>
    <p:sldId id="311" r:id="rId24"/>
    <p:sldId id="322" r:id="rId25"/>
    <p:sldId id="321" r:id="rId26"/>
    <p:sldId id="272" r:id="rId27"/>
    <p:sldId id="298" r:id="rId28"/>
    <p:sldId id="292" r:id="rId29"/>
    <p:sldId id="277" r:id="rId30"/>
    <p:sldId id="306" r:id="rId31"/>
    <p:sldId id="287" r:id="rId32"/>
    <p:sldId id="312" r:id="rId33"/>
    <p:sldId id="318" r:id="rId34"/>
    <p:sldId id="274" r:id="rId35"/>
    <p:sldId id="290" r:id="rId36"/>
    <p:sldId id="32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3" userDrawn="1">
          <p15:clr>
            <a:srgbClr val="A4A3A4"/>
          </p15:clr>
        </p15:guide>
        <p15:guide id="2" orient="horz" pos="2834" userDrawn="1">
          <p15:clr>
            <a:srgbClr val="A4A3A4"/>
          </p15:clr>
        </p15:guide>
        <p15:guide id="3" orient="horz" pos="2750" userDrawn="1">
          <p15:clr>
            <a:srgbClr val="A4A3A4"/>
          </p15:clr>
        </p15:guide>
        <p15:guide id="4" orient="horz" pos="2176" userDrawn="1">
          <p15:clr>
            <a:srgbClr val="A4A3A4"/>
          </p15:clr>
        </p15:guide>
        <p15:guide id="5" orient="horz" pos="2946" userDrawn="1">
          <p15:clr>
            <a:srgbClr val="A4A3A4"/>
          </p15:clr>
        </p15:guide>
        <p15:guide id="6" orient="horz" pos="1440" userDrawn="1">
          <p15:clr>
            <a:srgbClr val="A4A3A4"/>
          </p15:clr>
        </p15:guide>
        <p15:guide id="7" pos="5379" userDrawn="1">
          <p15:clr>
            <a:srgbClr val="A4A3A4"/>
          </p15:clr>
        </p15:guide>
        <p15:guide id="8" pos="5083" userDrawn="1">
          <p15:clr>
            <a:srgbClr val="A4A3A4"/>
          </p15:clr>
        </p15:guide>
        <p15:guide id="9" pos="5155" userDrawn="1">
          <p15:clr>
            <a:srgbClr val="A4A3A4"/>
          </p15:clr>
        </p15:guide>
        <p15:guide id="10" pos="624" userDrawn="1">
          <p15:clr>
            <a:srgbClr val="A4A3A4"/>
          </p15:clr>
        </p15:guide>
        <p15:guide id="11" pos="292" userDrawn="1">
          <p15:clr>
            <a:srgbClr val="A4A3A4"/>
          </p15:clr>
        </p15:guide>
        <p15:guide id="12" pos="1155" userDrawn="1">
          <p15:clr>
            <a:srgbClr val="A4A3A4"/>
          </p15:clr>
        </p15:guide>
        <p15:guide id="13" pos="4867" userDrawn="1">
          <p15:clr>
            <a:srgbClr val="A4A3A4"/>
          </p15:clr>
        </p15:guide>
        <p15:guide id="14" pos="544" userDrawn="1">
          <p15:clr>
            <a:srgbClr val="A4A3A4"/>
          </p15:clr>
        </p15:guide>
        <p15:guide id="15" pos="2213" userDrawn="1">
          <p15:clr>
            <a:srgbClr val="A4A3A4"/>
          </p15:clr>
        </p15:guide>
        <p15:guide id="16" pos="3840" userDrawn="1">
          <p15:clr>
            <a:srgbClr val="A4A3A4"/>
          </p15:clr>
        </p15:guide>
        <p15:guide id="17" pos="24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ckley, Danielle N." initials="KDN" lastIdx="15" clrIdx="0">
    <p:extLst>
      <p:ext uri="{19B8F6BF-5375-455C-9EA6-DF929625EA0E}">
        <p15:presenceInfo xmlns:p15="http://schemas.microsoft.com/office/powerpoint/2012/main" userId="S-1-5-21-109344038-446591095-475923621-39487" providerId="AD"/>
      </p:ext>
    </p:extLst>
  </p:cmAuthor>
  <p:cmAuthor id="2" name="Bailey, Abby" initials="BA" lastIdx="2" clrIdx="1">
    <p:extLst>
      <p:ext uri="{19B8F6BF-5375-455C-9EA6-DF929625EA0E}">
        <p15:presenceInfo xmlns:p15="http://schemas.microsoft.com/office/powerpoint/2012/main" userId="S-1-5-21-109344038-446591095-475923621-36118" providerId="AD"/>
      </p:ext>
    </p:extLst>
  </p:cmAuthor>
  <p:cmAuthor id="3" name="Gabriel, Sharon D." initials="GSD" lastIdx="2" clrIdx="2">
    <p:extLst>
      <p:ext uri="{19B8F6BF-5375-455C-9EA6-DF929625EA0E}">
        <p15:presenceInfo xmlns:p15="http://schemas.microsoft.com/office/powerpoint/2012/main" userId="S-1-5-21-109344038-446591095-475923621-20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403D"/>
    <a:srgbClr val="0E6733"/>
    <a:srgbClr val="4C9E61"/>
    <a:srgbClr val="138A42"/>
    <a:srgbClr val="6DBEDC"/>
    <a:srgbClr val="19A7E8"/>
    <a:srgbClr val="734199"/>
    <a:srgbClr val="4C2B67"/>
    <a:srgbClr val="B20700"/>
    <a:srgbClr val="FF7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5" autoAdjust="0"/>
    <p:restoredTop sz="86409" autoAdjust="0"/>
  </p:normalViewPr>
  <p:slideViewPr>
    <p:cSldViewPr snapToObjects="1" showGuides="1">
      <p:cViewPr varScale="1">
        <p:scale>
          <a:sx n="149" d="100"/>
          <a:sy n="149" d="100"/>
        </p:scale>
        <p:origin x="732" y="126"/>
      </p:cViewPr>
      <p:guideLst>
        <p:guide orient="horz" pos="2393"/>
        <p:guide orient="horz" pos="2834"/>
        <p:guide orient="horz" pos="2750"/>
        <p:guide orient="horz" pos="2176"/>
        <p:guide orient="horz" pos="2946"/>
        <p:guide orient="horz" pos="1440"/>
        <p:guide pos="5379"/>
        <p:guide pos="5083"/>
        <p:guide pos="5155"/>
        <p:guide pos="624"/>
        <p:guide pos="292"/>
        <p:guide pos="1155"/>
        <p:guide pos="4867"/>
        <p:guide pos="544"/>
        <p:guide pos="2213"/>
        <p:guide pos="3840"/>
        <p:guide pos="24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B59E3F-2B2D-B443-8CD6-24893ADDF70A}" type="datetimeFigureOut">
              <a:rPr lang="en-US" smtClean="0"/>
              <a:t>5/13/2022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0D3E4C-D419-7745-97BB-44DFB7E25EB7}" type="slidenum">
              <a:rPr lang="en-US" smtClean="0"/>
              <a:t>‹#›</a:t>
            </a:fld>
            <a:endParaRPr lang="en-US"/>
          </a:p>
        </p:txBody>
      </p:sp>
    </p:spTree>
    <p:extLst>
      <p:ext uri="{BB962C8B-B14F-4D97-AF65-F5344CB8AC3E}">
        <p14:creationId xmlns:p14="http://schemas.microsoft.com/office/powerpoint/2010/main" val="352638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504D6-59DD-4502-9DBE-AE6D171B47CB}" type="datetimeFigureOut">
              <a:rPr lang="en-US" smtClean="0"/>
              <a:t>5/13/2022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71D3D-7C11-4413-84CF-8C2471D42A08}" type="slidenum">
              <a:rPr lang="en-US" smtClean="0"/>
              <a:t>‹#›</a:t>
            </a:fld>
            <a:endParaRPr lang="en-US"/>
          </a:p>
        </p:txBody>
      </p:sp>
    </p:spTree>
    <p:extLst>
      <p:ext uri="{BB962C8B-B14F-4D97-AF65-F5344CB8AC3E}">
        <p14:creationId xmlns:p14="http://schemas.microsoft.com/office/powerpoint/2010/main" val="218693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71D3D-7C11-4413-84CF-8C2471D42A08}" type="slidenum">
              <a:rPr lang="en-US" smtClean="0"/>
              <a:t>1</a:t>
            </a:fld>
            <a:endParaRPr lang="en-US"/>
          </a:p>
        </p:txBody>
      </p:sp>
    </p:spTree>
    <p:extLst>
      <p:ext uri="{BB962C8B-B14F-4D97-AF65-F5344CB8AC3E}">
        <p14:creationId xmlns:p14="http://schemas.microsoft.com/office/powerpoint/2010/main" val="31291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10</a:t>
            </a:fld>
            <a:endParaRPr lang="en-US"/>
          </a:p>
        </p:txBody>
      </p:sp>
    </p:spTree>
    <p:extLst>
      <p:ext uri="{BB962C8B-B14F-4D97-AF65-F5344CB8AC3E}">
        <p14:creationId xmlns:p14="http://schemas.microsoft.com/office/powerpoint/2010/main" val="2993367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there is anything wrong or something is missing from your regalia order we will have extras available onsite. Program staff will be able to verify that you have your regalia on correctly.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Military,</a:t>
            </a:r>
            <a:r>
              <a:rPr lang="en-US" sz="1200" kern="1200" baseline="0" dirty="0">
                <a:solidFill>
                  <a:schemeClr val="tx1"/>
                </a:solidFill>
                <a:effectLst/>
                <a:latin typeface="+mn-lt"/>
                <a:ea typeface="+mn-ea"/>
                <a:cs typeface="+mn-cs"/>
              </a:rPr>
              <a:t> Honor Cords, Stoles and Regalia are yours to keep.</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11</a:t>
            </a:fld>
            <a:endParaRPr lang="en-US"/>
          </a:p>
        </p:txBody>
      </p:sp>
    </p:spTree>
    <p:extLst>
      <p:ext uri="{BB962C8B-B14F-4D97-AF65-F5344CB8AC3E}">
        <p14:creationId xmlns:p14="http://schemas.microsoft.com/office/powerpoint/2010/main" val="2993367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12</a:t>
            </a:fld>
            <a:endParaRPr lang="en-US"/>
          </a:p>
        </p:txBody>
      </p:sp>
    </p:spTree>
    <p:extLst>
      <p:ext uri="{BB962C8B-B14F-4D97-AF65-F5344CB8AC3E}">
        <p14:creationId xmlns:p14="http://schemas.microsoft.com/office/powerpoint/2010/main" val="1333344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Reader cards will be explained later</a:t>
            </a:r>
            <a:r>
              <a:rPr lang="en-US" baseline="0" dirty="0"/>
              <a:t> in presentation</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13</a:t>
            </a:fld>
            <a:endParaRPr lang="en-US"/>
          </a:p>
        </p:txBody>
      </p:sp>
    </p:spTree>
    <p:extLst>
      <p:ext uri="{BB962C8B-B14F-4D97-AF65-F5344CB8AC3E}">
        <p14:creationId xmlns:p14="http://schemas.microsoft.com/office/powerpoint/2010/main" val="4175287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14</a:t>
            </a:fld>
            <a:endParaRPr lang="en-US"/>
          </a:p>
        </p:txBody>
      </p:sp>
    </p:spTree>
    <p:extLst>
      <p:ext uri="{BB962C8B-B14F-4D97-AF65-F5344CB8AC3E}">
        <p14:creationId xmlns:p14="http://schemas.microsoft.com/office/powerpoint/2010/main" val="1823529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15</a:t>
            </a:fld>
            <a:endParaRPr lang="en-US"/>
          </a:p>
        </p:txBody>
      </p:sp>
    </p:spTree>
    <p:extLst>
      <p:ext uri="{BB962C8B-B14F-4D97-AF65-F5344CB8AC3E}">
        <p14:creationId xmlns:p14="http://schemas.microsoft.com/office/powerpoint/2010/main" val="3945181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71D3D-7C11-4413-84CF-8C2471D42A08}" type="slidenum">
              <a:rPr lang="en-US" smtClean="0"/>
              <a:t>16</a:t>
            </a:fld>
            <a:endParaRPr lang="en-US"/>
          </a:p>
        </p:txBody>
      </p:sp>
    </p:spTree>
    <p:extLst>
      <p:ext uri="{BB962C8B-B14F-4D97-AF65-F5344CB8AC3E}">
        <p14:creationId xmlns:p14="http://schemas.microsoft.com/office/powerpoint/2010/main" val="4119873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71D3D-7C11-4413-84CF-8C2471D42A08}" type="slidenum">
              <a:rPr lang="en-US" smtClean="0"/>
              <a:t>17</a:t>
            </a:fld>
            <a:endParaRPr lang="en-US"/>
          </a:p>
        </p:txBody>
      </p:sp>
    </p:spTree>
    <p:extLst>
      <p:ext uri="{BB962C8B-B14F-4D97-AF65-F5344CB8AC3E}">
        <p14:creationId xmlns:p14="http://schemas.microsoft.com/office/powerpoint/2010/main" val="2092270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18</a:t>
            </a:fld>
            <a:endParaRPr lang="en-US"/>
          </a:p>
        </p:txBody>
      </p:sp>
    </p:spTree>
    <p:extLst>
      <p:ext uri="{BB962C8B-B14F-4D97-AF65-F5344CB8AC3E}">
        <p14:creationId xmlns:p14="http://schemas.microsoft.com/office/powerpoint/2010/main" val="246747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19</a:t>
            </a:fld>
            <a:endParaRPr lang="en-US"/>
          </a:p>
        </p:txBody>
      </p:sp>
    </p:spTree>
    <p:extLst>
      <p:ext uri="{BB962C8B-B14F-4D97-AF65-F5344CB8AC3E}">
        <p14:creationId xmlns:p14="http://schemas.microsoft.com/office/powerpoint/2010/main" val="1930758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a:t>
            </a:fld>
            <a:endParaRPr lang="en-US"/>
          </a:p>
        </p:txBody>
      </p:sp>
    </p:spTree>
    <p:extLst>
      <p:ext uri="{BB962C8B-B14F-4D97-AF65-F5344CB8AC3E}">
        <p14:creationId xmlns:p14="http://schemas.microsoft.com/office/powerpoint/2010/main" val="3087324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20</a:t>
            </a:fld>
            <a:endParaRPr lang="en-US"/>
          </a:p>
        </p:txBody>
      </p:sp>
    </p:spTree>
    <p:extLst>
      <p:ext uri="{BB962C8B-B14F-4D97-AF65-F5344CB8AC3E}">
        <p14:creationId xmlns:p14="http://schemas.microsoft.com/office/powerpoint/2010/main" val="377553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21</a:t>
            </a:fld>
            <a:endParaRPr lang="en-US"/>
          </a:p>
        </p:txBody>
      </p:sp>
    </p:spTree>
    <p:extLst>
      <p:ext uri="{BB962C8B-B14F-4D97-AF65-F5344CB8AC3E}">
        <p14:creationId xmlns:p14="http://schemas.microsoft.com/office/powerpoint/2010/main" val="292297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Men’s</a:t>
            </a:r>
            <a:r>
              <a:rPr lang="en-US" baseline="0" dirty="0"/>
              <a:t> caps get knocked off; Women’s are typically pinned in</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22</a:t>
            </a:fld>
            <a:endParaRPr lang="en-US"/>
          </a:p>
        </p:txBody>
      </p:sp>
    </p:spTree>
    <p:extLst>
      <p:ext uri="{BB962C8B-B14F-4D97-AF65-F5344CB8AC3E}">
        <p14:creationId xmlns:p14="http://schemas.microsoft.com/office/powerpoint/2010/main" val="2945170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23</a:t>
            </a:fld>
            <a:endParaRPr lang="en-US"/>
          </a:p>
        </p:txBody>
      </p:sp>
    </p:spTree>
    <p:extLst>
      <p:ext uri="{BB962C8B-B14F-4D97-AF65-F5344CB8AC3E}">
        <p14:creationId xmlns:p14="http://schemas.microsoft.com/office/powerpoint/2010/main" val="3128339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24</a:t>
            </a:fld>
            <a:endParaRPr lang="en-US"/>
          </a:p>
        </p:txBody>
      </p:sp>
    </p:spTree>
    <p:extLst>
      <p:ext uri="{BB962C8B-B14F-4D97-AF65-F5344CB8AC3E}">
        <p14:creationId xmlns:p14="http://schemas.microsoft.com/office/powerpoint/2010/main" val="1615000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25</a:t>
            </a:fld>
            <a:endParaRPr lang="en-US"/>
          </a:p>
        </p:txBody>
      </p:sp>
    </p:spTree>
    <p:extLst>
      <p:ext uri="{BB962C8B-B14F-4D97-AF65-F5344CB8AC3E}">
        <p14:creationId xmlns:p14="http://schemas.microsoft.com/office/powerpoint/2010/main" val="1250233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26</a:t>
            </a:fld>
            <a:endParaRPr lang="en-US"/>
          </a:p>
        </p:txBody>
      </p:sp>
    </p:spTree>
    <p:extLst>
      <p:ext uri="{BB962C8B-B14F-4D97-AF65-F5344CB8AC3E}">
        <p14:creationId xmlns:p14="http://schemas.microsoft.com/office/powerpoint/2010/main" val="3148625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27</a:t>
            </a:fld>
            <a:endParaRPr lang="en-US"/>
          </a:p>
        </p:txBody>
      </p:sp>
    </p:spTree>
    <p:extLst>
      <p:ext uri="{BB962C8B-B14F-4D97-AF65-F5344CB8AC3E}">
        <p14:creationId xmlns:p14="http://schemas.microsoft.com/office/powerpoint/2010/main" val="4115040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28</a:t>
            </a:fld>
            <a:endParaRPr lang="en-US"/>
          </a:p>
        </p:txBody>
      </p:sp>
    </p:spTree>
    <p:extLst>
      <p:ext uri="{BB962C8B-B14F-4D97-AF65-F5344CB8AC3E}">
        <p14:creationId xmlns:p14="http://schemas.microsoft.com/office/powerpoint/2010/main" val="4019008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29</a:t>
            </a:fld>
            <a:endParaRPr lang="en-US"/>
          </a:p>
        </p:txBody>
      </p:sp>
    </p:spTree>
    <p:extLst>
      <p:ext uri="{BB962C8B-B14F-4D97-AF65-F5344CB8AC3E}">
        <p14:creationId xmlns:p14="http://schemas.microsoft.com/office/powerpoint/2010/main" val="197833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3</a:t>
            </a:fld>
            <a:endParaRPr lang="en-US"/>
          </a:p>
        </p:txBody>
      </p:sp>
    </p:spTree>
    <p:extLst>
      <p:ext uri="{BB962C8B-B14F-4D97-AF65-F5344CB8AC3E}">
        <p14:creationId xmlns:p14="http://schemas.microsoft.com/office/powerpoint/2010/main" val="28575548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30</a:t>
            </a:fld>
            <a:endParaRPr lang="en-US"/>
          </a:p>
        </p:txBody>
      </p:sp>
    </p:spTree>
    <p:extLst>
      <p:ext uri="{BB962C8B-B14F-4D97-AF65-F5344CB8AC3E}">
        <p14:creationId xmlns:p14="http://schemas.microsoft.com/office/powerpoint/2010/main" val="648934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31</a:t>
            </a:fld>
            <a:endParaRPr lang="en-US"/>
          </a:p>
        </p:txBody>
      </p:sp>
    </p:spTree>
    <p:extLst>
      <p:ext uri="{BB962C8B-B14F-4D97-AF65-F5344CB8AC3E}">
        <p14:creationId xmlns:p14="http://schemas.microsoft.com/office/powerpoint/2010/main" val="3219568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71D3D-7C11-4413-84CF-8C2471D42A08}" type="slidenum">
              <a:rPr lang="en-US" smtClean="0"/>
              <a:t>32</a:t>
            </a:fld>
            <a:endParaRPr lang="en-US"/>
          </a:p>
        </p:txBody>
      </p:sp>
    </p:spTree>
    <p:extLst>
      <p:ext uri="{BB962C8B-B14F-4D97-AF65-F5344CB8AC3E}">
        <p14:creationId xmlns:p14="http://schemas.microsoft.com/office/powerpoint/2010/main" val="40179859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email was sent</a:t>
            </a:r>
            <a:r>
              <a:rPr lang="en-US" baseline="0" dirty="0"/>
              <a:t> </a:t>
            </a:r>
            <a:r>
              <a:rPr lang="en-US" dirty="0"/>
              <a:t>with instructions</a:t>
            </a:r>
            <a:r>
              <a:rPr lang="en-US" baseline="0" dirty="0"/>
              <a:t> to download if you haven’t already done so. </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33</a:t>
            </a:fld>
            <a:endParaRPr lang="en-US"/>
          </a:p>
        </p:txBody>
      </p:sp>
    </p:spTree>
    <p:extLst>
      <p:ext uri="{BB962C8B-B14F-4D97-AF65-F5344CB8AC3E}">
        <p14:creationId xmlns:p14="http://schemas.microsoft.com/office/powerpoint/2010/main" val="11589933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34</a:t>
            </a:fld>
            <a:endParaRPr lang="en-US"/>
          </a:p>
        </p:txBody>
      </p:sp>
    </p:spTree>
    <p:extLst>
      <p:ext uri="{BB962C8B-B14F-4D97-AF65-F5344CB8AC3E}">
        <p14:creationId xmlns:p14="http://schemas.microsoft.com/office/powerpoint/2010/main" val="11507892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put any questions in Q&amp;A section of </a:t>
            </a:r>
            <a:r>
              <a:rPr lang="en-US" baseline="0" dirty="0" err="1"/>
              <a:t>BlueJeans</a:t>
            </a:r>
            <a:r>
              <a:rPr lang="en-US" baseline="0" dirty="0"/>
              <a:t>. </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35</a:t>
            </a:fld>
            <a:endParaRPr lang="en-US"/>
          </a:p>
        </p:txBody>
      </p:sp>
    </p:spTree>
    <p:extLst>
      <p:ext uri="{BB962C8B-B14F-4D97-AF65-F5344CB8AC3E}">
        <p14:creationId xmlns:p14="http://schemas.microsoft.com/office/powerpoint/2010/main" val="42611092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A71D3D-7C11-4413-84CF-8C2471D42A08}" type="slidenum">
              <a:rPr lang="en-US" smtClean="0"/>
              <a:t>36</a:t>
            </a:fld>
            <a:endParaRPr lang="en-US"/>
          </a:p>
        </p:txBody>
      </p:sp>
    </p:spTree>
    <p:extLst>
      <p:ext uri="{BB962C8B-B14F-4D97-AF65-F5344CB8AC3E}">
        <p14:creationId xmlns:p14="http://schemas.microsoft.com/office/powerpoint/2010/main" val="370427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Anyone who is</a:t>
            </a:r>
            <a:r>
              <a:rPr lang="en-US" baseline="0" dirty="0" smtClean="0"/>
              <a:t> familiar with Norfolk knows how easily the roads flood.</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4</a:t>
            </a:fld>
            <a:endParaRPr lang="en-US"/>
          </a:p>
        </p:txBody>
      </p:sp>
    </p:spTree>
    <p:extLst>
      <p:ext uri="{BB962C8B-B14F-4D97-AF65-F5344CB8AC3E}">
        <p14:creationId xmlns:p14="http://schemas.microsoft.com/office/powerpoint/2010/main" val="222324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5</a:t>
            </a:fld>
            <a:endParaRPr lang="en-US"/>
          </a:p>
        </p:txBody>
      </p:sp>
    </p:spTree>
    <p:extLst>
      <p:ext uri="{BB962C8B-B14F-4D97-AF65-F5344CB8AC3E}">
        <p14:creationId xmlns:p14="http://schemas.microsoft.com/office/powerpoint/2010/main" val="143613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2"/>
                </a:solidFill>
              </a:rPr>
              <a:t>Please be sure to share this information with your family and friends. </a:t>
            </a:r>
          </a:p>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6</a:t>
            </a:fld>
            <a:endParaRPr lang="en-US"/>
          </a:p>
        </p:txBody>
      </p:sp>
    </p:spTree>
    <p:extLst>
      <p:ext uri="{BB962C8B-B14F-4D97-AF65-F5344CB8AC3E}">
        <p14:creationId xmlns:p14="http://schemas.microsoft.com/office/powerpoint/2010/main" val="2364356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When you do finally make it to Scope…</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7</a:t>
            </a:fld>
            <a:endParaRPr lang="en-US"/>
          </a:p>
        </p:txBody>
      </p:sp>
    </p:spTree>
    <p:extLst>
      <p:ext uri="{BB962C8B-B14F-4D97-AF65-F5344CB8AC3E}">
        <p14:creationId xmlns:p14="http://schemas.microsoft.com/office/powerpoint/2010/main" val="2556238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Retuning</a:t>
            </a:r>
            <a:r>
              <a:rPr lang="en-US" baseline="0" dirty="0"/>
              <a:t> Alumni please proceed to iPad Check-In and then to your program tables, you will be processing in and seated with your respective programs. </a:t>
            </a:r>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8</a:t>
            </a:fld>
            <a:endParaRPr lang="en-US"/>
          </a:p>
        </p:txBody>
      </p:sp>
    </p:spTree>
    <p:extLst>
      <p:ext uri="{BB962C8B-B14F-4D97-AF65-F5344CB8AC3E}">
        <p14:creationId xmlns:p14="http://schemas.microsoft.com/office/powerpoint/2010/main" val="348305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A71D3D-7C11-4413-84CF-8C2471D42A08}" type="slidenum">
              <a:rPr lang="en-US" smtClean="0"/>
              <a:t>9</a:t>
            </a:fld>
            <a:endParaRPr lang="en-US"/>
          </a:p>
        </p:txBody>
      </p:sp>
    </p:spTree>
    <p:extLst>
      <p:ext uri="{BB962C8B-B14F-4D97-AF65-F5344CB8AC3E}">
        <p14:creationId xmlns:p14="http://schemas.microsoft.com/office/powerpoint/2010/main" val="3507022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639815-5C17-FA45-A9C1-4B60D4130358}"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16900-A048-1B4D-B850-E3DA71A5A9E7}" type="slidenum">
              <a:rPr lang="en-US" smtClean="0"/>
              <a:pPr/>
              <a:t>‹#›</a:t>
            </a:fld>
            <a:endParaRPr lang="en-US"/>
          </a:p>
        </p:txBody>
      </p:sp>
      <p:pic>
        <p:nvPicPr>
          <p:cNvPr id="7" name="Picture 6">
            <a:extLst>
              <a:ext uri="{FF2B5EF4-FFF2-40B4-BE49-F238E27FC236}">
                <a16:creationId xmlns:a16="http://schemas.microsoft.com/office/drawing/2014/main" id="{B48F880A-1959-C05E-E2D7-DADFAB04A24B}"/>
              </a:ext>
            </a:extLst>
          </p:cNvPr>
          <p:cNvPicPr>
            <a:picLocks noChangeAspect="1"/>
          </p:cNvPicPr>
          <p:nvPr userDrawn="1"/>
        </p:nvPicPr>
        <p:blipFill>
          <a:blip r:embed="rId2"/>
          <a:stretch>
            <a:fillRect/>
          </a:stretch>
        </p:blipFill>
        <p:spPr>
          <a:xfrm>
            <a:off x="0" y="0"/>
            <a:ext cx="12192000" cy="161730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639815-5C17-FA45-A9C1-4B60D4130358}"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16900-A048-1B4D-B850-E3DA71A5A9E7}" type="slidenum">
              <a:rPr lang="en-US" smtClean="0"/>
              <a:pPr/>
              <a:t>‹#›</a:t>
            </a:fld>
            <a:endParaRPr lang="en-US"/>
          </a:p>
        </p:txBody>
      </p:sp>
      <p:pic>
        <p:nvPicPr>
          <p:cNvPr id="7" name="Picture 6">
            <a:extLst>
              <a:ext uri="{FF2B5EF4-FFF2-40B4-BE49-F238E27FC236}">
                <a16:creationId xmlns:a16="http://schemas.microsoft.com/office/drawing/2014/main" id="{30B3C1E9-A1BA-78CA-27A5-38B2CD2EC6B1}"/>
              </a:ext>
            </a:extLst>
          </p:cNvPr>
          <p:cNvPicPr>
            <a:picLocks noChangeAspect="1"/>
          </p:cNvPicPr>
          <p:nvPr userDrawn="1"/>
        </p:nvPicPr>
        <p:blipFill>
          <a:blip r:embed="rId2"/>
          <a:stretch>
            <a:fillRect/>
          </a:stretch>
        </p:blipFill>
        <p:spPr>
          <a:xfrm>
            <a:off x="0" y="0"/>
            <a:ext cx="12192000" cy="161730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39815-5C17-FA45-A9C1-4B60D4130358}"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16900-A048-1B4D-B850-E3DA71A5A9E7}" type="slidenum">
              <a:rPr lang="en-US" smtClean="0"/>
              <a:pPr/>
              <a:t>‹#›</a:t>
            </a:fld>
            <a:endParaRPr lang="en-US"/>
          </a:p>
        </p:txBody>
      </p:sp>
      <p:pic>
        <p:nvPicPr>
          <p:cNvPr id="7" name="Picture 6">
            <a:extLst>
              <a:ext uri="{FF2B5EF4-FFF2-40B4-BE49-F238E27FC236}">
                <a16:creationId xmlns:a16="http://schemas.microsoft.com/office/drawing/2014/main" id="{08FB864C-3167-3B6C-6ED1-2180C2167BBD}"/>
              </a:ext>
            </a:extLst>
          </p:cNvPr>
          <p:cNvPicPr>
            <a:picLocks noChangeAspect="1"/>
          </p:cNvPicPr>
          <p:nvPr userDrawn="1"/>
        </p:nvPicPr>
        <p:blipFill>
          <a:blip r:embed="rId2"/>
          <a:stretch>
            <a:fillRect/>
          </a:stretch>
        </p:blipFill>
        <p:spPr>
          <a:xfrm>
            <a:off x="0" y="0"/>
            <a:ext cx="12192000" cy="161730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F74522-9DD6-70F9-3F21-2918C4617687}"/>
              </a:ext>
            </a:extLst>
          </p:cNvPr>
          <p:cNvPicPr>
            <a:picLocks noChangeAspect="1"/>
          </p:cNvPicPr>
          <p:nvPr userDrawn="1"/>
        </p:nvPicPr>
        <p:blipFill>
          <a:blip r:embed="rId2"/>
          <a:stretch>
            <a:fillRect/>
          </a:stretch>
        </p:blipFill>
        <p:spPr>
          <a:xfrm>
            <a:off x="0" y="0"/>
            <a:ext cx="12192000" cy="161730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39815-5C17-FA45-A9C1-4B60D4130358}" type="datetimeFigureOut">
              <a:rPr lang="en-US" smtClean="0"/>
              <a:pPr/>
              <a:t>5/13/2022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16900-A048-1B4D-B850-E3DA71A5A9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752600"/>
            <a:ext cx="12192000" cy="4131906"/>
          </a:xfrm>
        </p:spPr>
        <p:txBody>
          <a:bodyPr anchor="t" anchorCtr="0">
            <a:noAutofit/>
          </a:bodyPr>
          <a:lstStyle/>
          <a:p>
            <a:pPr>
              <a:lnSpc>
                <a:spcPts val="5400"/>
              </a:lnSpc>
              <a:spcBef>
                <a:spcPts val="1200"/>
              </a:spcBef>
              <a:spcAft>
                <a:spcPts val="1200"/>
              </a:spcAft>
            </a:pPr>
            <a:r>
              <a:rPr lang="en-US" sz="7200" dirty="0">
                <a:solidFill>
                  <a:schemeClr val="bg2"/>
                </a:solidFill>
              </a:rPr>
              <a:t>Commencement Countdown</a:t>
            </a:r>
            <a:br>
              <a:rPr lang="en-US" sz="7200" dirty="0">
                <a:solidFill>
                  <a:schemeClr val="bg2"/>
                </a:solidFill>
              </a:rPr>
            </a:br>
            <a:r>
              <a:rPr lang="en-US" sz="3600" i="1" dirty="0">
                <a:solidFill>
                  <a:schemeClr val="bg2"/>
                </a:solidFill>
              </a:rPr>
              <a:t>for the</a:t>
            </a:r>
            <a:br>
              <a:rPr lang="en-US" sz="3600" i="1" dirty="0">
                <a:solidFill>
                  <a:schemeClr val="bg2"/>
                </a:solidFill>
              </a:rPr>
            </a:br>
            <a:r>
              <a:rPr lang="en-US" b="1" dirty="0">
                <a:solidFill>
                  <a:srgbClr val="AD403D"/>
                </a:solidFill>
              </a:rPr>
              <a:t>Class of 2022</a:t>
            </a:r>
            <a:br>
              <a:rPr lang="en-US" b="1" dirty="0">
                <a:solidFill>
                  <a:srgbClr val="AD403D"/>
                </a:solidFill>
              </a:rPr>
            </a:br>
            <a:r>
              <a:rPr lang="en-US" sz="3600" b="1" dirty="0">
                <a:solidFill>
                  <a:srgbClr val="AD403D"/>
                </a:solidFill>
              </a:rPr>
              <a:t>and</a:t>
            </a:r>
            <a:r>
              <a:rPr lang="en-US" b="1" dirty="0">
                <a:solidFill>
                  <a:srgbClr val="AD403D"/>
                </a:solidFill>
              </a:rPr>
              <a:t/>
            </a:r>
            <a:br>
              <a:rPr lang="en-US" b="1" dirty="0">
                <a:solidFill>
                  <a:srgbClr val="AD403D"/>
                </a:solidFill>
              </a:rPr>
            </a:br>
            <a:r>
              <a:rPr lang="en-US" b="1" dirty="0">
                <a:solidFill>
                  <a:srgbClr val="AD403D"/>
                </a:solidFill>
              </a:rPr>
              <a:t>Returning Alumni from </a:t>
            </a:r>
            <a:br>
              <a:rPr lang="en-US" b="1" dirty="0">
                <a:solidFill>
                  <a:srgbClr val="AD403D"/>
                </a:solidFill>
              </a:rPr>
            </a:br>
            <a:r>
              <a:rPr lang="en-US" b="1" dirty="0">
                <a:solidFill>
                  <a:srgbClr val="AD403D"/>
                </a:solidFill>
              </a:rPr>
              <a:t>the Classes of 2020 &amp; 2021</a:t>
            </a:r>
            <a:endParaRPr lang="en-US" dirty="0">
              <a:solidFill>
                <a:schemeClr val="bg2"/>
              </a:solidFill>
            </a:endParaRPr>
          </a:p>
        </p:txBody>
      </p:sp>
    </p:spTree>
    <p:extLst>
      <p:ext uri="{BB962C8B-B14F-4D97-AF65-F5344CB8AC3E}">
        <p14:creationId xmlns:p14="http://schemas.microsoft.com/office/powerpoint/2010/main" val="354734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2">
            <a:extLst>
              <a:ext uri="{FF2B5EF4-FFF2-40B4-BE49-F238E27FC236}">
                <a16:creationId xmlns:a16="http://schemas.microsoft.com/office/drawing/2014/main" id="{22B1D1EC-975C-8502-B3E9-2326F8970775}"/>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Attire</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1028700" y="1905000"/>
            <a:ext cx="10134600" cy="5410200"/>
          </a:xfrm>
        </p:spPr>
        <p:txBody>
          <a:bodyPr>
            <a:noAutofit/>
          </a:bodyPr>
          <a:lstStyle/>
          <a:p>
            <a:pPr>
              <a:lnSpc>
                <a:spcPts val="3600"/>
              </a:lnSpc>
              <a:spcBef>
                <a:spcPts val="600"/>
              </a:spcBef>
              <a:spcAft>
                <a:spcPts val="600"/>
              </a:spcAft>
              <a:buClr>
                <a:srgbClr val="AD403D"/>
              </a:buClr>
              <a:buFont typeface="Wingdings" charset="2"/>
              <a:buChar char="§"/>
            </a:pPr>
            <a:r>
              <a:rPr lang="en-US" sz="3400" b="1" dirty="0">
                <a:solidFill>
                  <a:srgbClr val="1F497D"/>
                </a:solidFill>
              </a:rPr>
              <a:t>DON’T FORGET REGALIA</a:t>
            </a:r>
            <a:r>
              <a:rPr lang="en-US" sz="3400" dirty="0">
                <a:solidFill>
                  <a:srgbClr val="1F497D"/>
                </a:solidFill>
              </a:rPr>
              <a:t>. Be sure to take your regalia out of the package before coming to Commencement. </a:t>
            </a:r>
          </a:p>
          <a:p>
            <a:pPr>
              <a:lnSpc>
                <a:spcPts val="3600"/>
              </a:lnSpc>
              <a:spcBef>
                <a:spcPts val="600"/>
              </a:spcBef>
              <a:spcAft>
                <a:spcPts val="600"/>
              </a:spcAft>
              <a:buClr>
                <a:srgbClr val="AD403D"/>
              </a:buClr>
              <a:buFont typeface="Wingdings" charset="2"/>
              <a:buChar char="§"/>
            </a:pPr>
            <a:r>
              <a:rPr lang="en-US" sz="3400" b="1" dirty="0">
                <a:solidFill>
                  <a:srgbClr val="1F497D"/>
                </a:solidFill>
              </a:rPr>
              <a:t>Women:</a:t>
            </a:r>
            <a:r>
              <a:rPr lang="en-US" sz="3400" dirty="0">
                <a:solidFill>
                  <a:srgbClr val="1F497D"/>
                </a:solidFill>
              </a:rPr>
              <a:t> High heels not recommended. The stairs are difficult.</a:t>
            </a:r>
          </a:p>
          <a:p>
            <a:pPr>
              <a:lnSpc>
                <a:spcPts val="3600"/>
              </a:lnSpc>
              <a:spcBef>
                <a:spcPts val="600"/>
              </a:spcBef>
              <a:spcAft>
                <a:spcPts val="600"/>
              </a:spcAft>
              <a:buClr>
                <a:srgbClr val="AD403D"/>
              </a:buClr>
              <a:buFont typeface="Wingdings" charset="2"/>
              <a:buChar char="§"/>
            </a:pPr>
            <a:r>
              <a:rPr lang="en-US" sz="3400" b="1" dirty="0">
                <a:solidFill>
                  <a:srgbClr val="1F497D"/>
                </a:solidFill>
              </a:rPr>
              <a:t>Men: </a:t>
            </a:r>
            <a:r>
              <a:rPr lang="en-US" sz="3400" dirty="0">
                <a:solidFill>
                  <a:srgbClr val="1F497D"/>
                </a:solidFill>
              </a:rPr>
              <a:t>Wear collared shirts, tie and trousers (long and </a:t>
            </a:r>
            <a:r>
              <a:rPr lang="en-US" sz="3400" dirty="0" smtClean="0">
                <a:solidFill>
                  <a:srgbClr val="1F497D"/>
                </a:solidFill>
              </a:rPr>
              <a:t>dark preferred).</a:t>
            </a:r>
            <a:endParaRPr lang="en-US" sz="3400" dirty="0">
              <a:solidFill>
                <a:srgbClr val="1F497D"/>
              </a:solidFill>
            </a:endParaRPr>
          </a:p>
          <a:p>
            <a:pPr>
              <a:lnSpc>
                <a:spcPts val="3600"/>
              </a:lnSpc>
              <a:spcBef>
                <a:spcPts val="600"/>
              </a:spcBef>
              <a:spcAft>
                <a:spcPts val="600"/>
              </a:spcAft>
              <a:buClr>
                <a:srgbClr val="AD403D"/>
              </a:buClr>
              <a:buFont typeface="Wingdings" charset="2"/>
              <a:buChar char="§"/>
            </a:pPr>
            <a:r>
              <a:rPr lang="en-US" sz="3400" b="1" dirty="0">
                <a:solidFill>
                  <a:srgbClr val="1F497D"/>
                </a:solidFill>
              </a:rPr>
              <a:t>DO NOT WEAR SHORTS or JEANS.</a:t>
            </a:r>
          </a:p>
          <a:p>
            <a:pPr>
              <a:lnSpc>
                <a:spcPts val="3600"/>
              </a:lnSpc>
              <a:spcBef>
                <a:spcPts val="600"/>
              </a:spcBef>
              <a:spcAft>
                <a:spcPts val="600"/>
              </a:spcAft>
              <a:buClr>
                <a:srgbClr val="AD403D"/>
              </a:buClr>
              <a:buFont typeface="Wingdings" charset="2"/>
              <a:buChar char="§"/>
            </a:pPr>
            <a:r>
              <a:rPr lang="en-US" sz="3400" dirty="0">
                <a:solidFill>
                  <a:srgbClr val="1F497D"/>
                </a:solidFill>
              </a:rPr>
              <a:t>Wear COMFORTABLE shoes that won’t slip off.</a:t>
            </a:r>
            <a:endParaRPr lang="en-US" sz="3400" b="1" dirty="0">
              <a:solidFill>
                <a:srgbClr val="1F497D"/>
              </a:solidFill>
            </a:endParaRPr>
          </a:p>
          <a:p>
            <a:pPr>
              <a:spcAft>
                <a:spcPts val="600"/>
              </a:spcAft>
              <a:buClr>
                <a:srgbClr val="AD403D"/>
              </a:buClr>
              <a:buFont typeface="Wingdings" charset="2"/>
              <a:buChar char="§"/>
            </a:pPr>
            <a:endParaRPr lang="en-US" sz="2800" b="1" dirty="0">
              <a:solidFill>
                <a:srgbClr val="1F497D"/>
              </a:solidFill>
            </a:endParaRPr>
          </a:p>
        </p:txBody>
      </p:sp>
    </p:spTree>
    <p:extLst>
      <p:ext uri="{BB962C8B-B14F-4D97-AF65-F5344CB8AC3E}">
        <p14:creationId xmlns:p14="http://schemas.microsoft.com/office/powerpoint/2010/main" val="363763408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ABF06DB2-EF98-F7FC-C756-695273464426}"/>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Attire</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1399309" y="1871000"/>
            <a:ext cx="9296400" cy="4758400"/>
          </a:xfrm>
        </p:spPr>
        <p:txBody>
          <a:bodyPr>
            <a:noAutofit/>
          </a:bodyPr>
          <a:lstStyle/>
          <a:p>
            <a:pPr>
              <a:lnSpc>
                <a:spcPts val="3880"/>
              </a:lnSpc>
              <a:spcBef>
                <a:spcPts val="900"/>
              </a:spcBef>
              <a:buClr>
                <a:srgbClr val="AD403D"/>
              </a:buClr>
              <a:buFont typeface="Wingdings" charset="2"/>
              <a:buChar char="§"/>
            </a:pPr>
            <a:r>
              <a:rPr lang="en-US" sz="3400" b="1" dirty="0">
                <a:solidFill>
                  <a:srgbClr val="1F497D"/>
                </a:solidFill>
              </a:rPr>
              <a:t>Masters graduates: </a:t>
            </a:r>
            <a:r>
              <a:rPr lang="en-US" sz="3400" dirty="0">
                <a:solidFill>
                  <a:srgbClr val="1F497D"/>
                </a:solidFill>
              </a:rPr>
              <a:t>Wear gown, hood and honor cords/stoles. Bring cap.</a:t>
            </a:r>
          </a:p>
          <a:p>
            <a:pPr>
              <a:lnSpc>
                <a:spcPts val="3880"/>
              </a:lnSpc>
              <a:spcBef>
                <a:spcPts val="900"/>
              </a:spcBef>
              <a:buClr>
                <a:srgbClr val="AD403D"/>
              </a:buClr>
              <a:buFont typeface="Wingdings" charset="2"/>
              <a:buChar char="§"/>
            </a:pPr>
            <a:r>
              <a:rPr lang="en-US" sz="3400" b="1" dirty="0">
                <a:solidFill>
                  <a:srgbClr val="1F497D"/>
                </a:solidFill>
              </a:rPr>
              <a:t>Doctoral graduates: </a:t>
            </a:r>
            <a:r>
              <a:rPr lang="en-US" sz="3400" dirty="0">
                <a:solidFill>
                  <a:srgbClr val="1F497D"/>
                </a:solidFill>
              </a:rPr>
              <a:t>Wear gown and honor cords. Bring hood and tam.</a:t>
            </a:r>
          </a:p>
          <a:p>
            <a:pPr>
              <a:lnSpc>
                <a:spcPts val="3880"/>
              </a:lnSpc>
              <a:spcBef>
                <a:spcPts val="900"/>
              </a:spcBef>
              <a:buClr>
                <a:srgbClr val="AD403D"/>
              </a:buClr>
              <a:buFont typeface="Wingdings" charset="2"/>
              <a:buChar char="§"/>
            </a:pPr>
            <a:r>
              <a:rPr lang="en-US" sz="3400" dirty="0">
                <a:solidFill>
                  <a:srgbClr val="1F497D"/>
                </a:solidFill>
              </a:rPr>
              <a:t>You will pick up AOA and GHHS Honor Cords at the MD program table. Please remember to bring Military Cords and EVMS-approved Stoles already issued.</a:t>
            </a:r>
          </a:p>
          <a:p>
            <a:pPr>
              <a:lnSpc>
                <a:spcPts val="3880"/>
              </a:lnSpc>
              <a:spcBef>
                <a:spcPts val="900"/>
              </a:spcBef>
              <a:buClr>
                <a:srgbClr val="AD403D"/>
              </a:buClr>
              <a:buFont typeface="Wingdings" charset="2"/>
              <a:buChar char="§"/>
            </a:pPr>
            <a:endParaRPr lang="en-US" sz="3400" dirty="0">
              <a:solidFill>
                <a:srgbClr val="1F497D"/>
              </a:solidFill>
            </a:endParaRPr>
          </a:p>
        </p:txBody>
      </p:sp>
    </p:spTree>
    <p:extLst>
      <p:ext uri="{BB962C8B-B14F-4D97-AF65-F5344CB8AC3E}">
        <p14:creationId xmlns:p14="http://schemas.microsoft.com/office/powerpoint/2010/main" val="32327857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2">
            <a:extLst>
              <a:ext uri="{FF2B5EF4-FFF2-40B4-BE49-F238E27FC236}">
                <a16:creationId xmlns:a16="http://schemas.microsoft.com/office/drawing/2014/main" id="{895BE69B-6EDF-5A96-FF6F-E949F1322D88}"/>
              </a:ext>
            </a:extLst>
          </p:cNvPr>
          <p:cNvSpPr txBox="1">
            <a:spLocks noGrp="1"/>
          </p:cNvSpPr>
          <p:nvPr>
            <p:ph type="title" idx="4294967295"/>
          </p:nvPr>
        </p:nvSpPr>
        <p:spPr>
          <a:xfrm>
            <a:off x="0" y="1031630"/>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a:ln>
                  <a:noFill/>
                </a:ln>
                <a:solidFill>
                  <a:srgbClr val="AD403D"/>
                </a:solidFill>
                <a:effectLst/>
                <a:uLnTx/>
                <a:uFillTx/>
                <a:latin typeface="+mj-lt"/>
                <a:ea typeface="+mj-ea"/>
                <a:cs typeface="+mj-cs"/>
              </a:rPr>
              <a:t>Amenities &amp; Accommodations</a:t>
            </a:r>
            <a:endParaRPr kumimoji="0" lang="en-US" sz="60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990600" y="2139653"/>
            <a:ext cx="10536382" cy="4337347"/>
          </a:xfrm>
        </p:spPr>
        <p:txBody>
          <a:bodyPr>
            <a:noAutofit/>
          </a:bodyPr>
          <a:lstStyle/>
          <a:p>
            <a:pPr>
              <a:lnSpc>
                <a:spcPts val="3600"/>
              </a:lnSpc>
              <a:spcBef>
                <a:spcPts val="900"/>
              </a:spcBef>
              <a:buClr>
                <a:srgbClr val="AD403D"/>
              </a:buClr>
              <a:buFont typeface="Wingdings" charset="2"/>
              <a:buChar char="§"/>
            </a:pPr>
            <a:r>
              <a:rPr lang="en-US" sz="3400" dirty="0">
                <a:solidFill>
                  <a:srgbClr val="1F497D"/>
                </a:solidFill>
              </a:rPr>
              <a:t>Your keys and cell phones only may be checked in/out with EVMS Police in a designated room onsite.</a:t>
            </a:r>
          </a:p>
          <a:p>
            <a:pPr>
              <a:lnSpc>
                <a:spcPts val="3600"/>
              </a:lnSpc>
              <a:spcBef>
                <a:spcPts val="900"/>
              </a:spcBef>
              <a:buClr>
                <a:srgbClr val="AD403D"/>
              </a:buClr>
              <a:buFont typeface="Wingdings" charset="2"/>
              <a:buChar char="§"/>
            </a:pPr>
            <a:r>
              <a:rPr lang="en-US" sz="3400" dirty="0">
                <a:solidFill>
                  <a:srgbClr val="1F497D"/>
                </a:solidFill>
              </a:rPr>
              <a:t>Bobby pins are available at program tables and in restrooms to secure your caps/tams.</a:t>
            </a:r>
          </a:p>
          <a:p>
            <a:pPr>
              <a:lnSpc>
                <a:spcPts val="3600"/>
              </a:lnSpc>
              <a:spcBef>
                <a:spcPts val="900"/>
              </a:spcBef>
              <a:buClr>
                <a:srgbClr val="AD403D"/>
              </a:buClr>
              <a:buFont typeface="Wingdings" charset="2"/>
              <a:buChar char="§"/>
            </a:pPr>
            <a:r>
              <a:rPr lang="en-US" sz="3400" dirty="0">
                <a:solidFill>
                  <a:srgbClr val="1F497D"/>
                </a:solidFill>
              </a:rPr>
              <a:t>A lactation room is available for nursing mothers.</a:t>
            </a:r>
          </a:p>
          <a:p>
            <a:pPr>
              <a:lnSpc>
                <a:spcPts val="3600"/>
              </a:lnSpc>
              <a:spcBef>
                <a:spcPts val="900"/>
              </a:spcBef>
              <a:buClr>
                <a:srgbClr val="AD403D"/>
              </a:buClr>
              <a:buFont typeface="Wingdings" charset="2"/>
              <a:buChar char="§"/>
            </a:pPr>
            <a:r>
              <a:rPr lang="en-US" sz="3400" dirty="0">
                <a:solidFill>
                  <a:srgbClr val="1F497D"/>
                </a:solidFill>
              </a:rPr>
              <a:t>If you requested or need other accommodations, ask a staff member to help you onsite.</a:t>
            </a:r>
          </a:p>
          <a:p>
            <a:pPr>
              <a:lnSpc>
                <a:spcPts val="4480"/>
              </a:lnSpc>
              <a:spcBef>
                <a:spcPts val="900"/>
              </a:spcBef>
              <a:buClr>
                <a:srgbClr val="AD403D"/>
              </a:buClr>
              <a:buFont typeface="Wingdings" charset="2"/>
              <a:buChar char="§"/>
            </a:pPr>
            <a:endParaRPr lang="en-US" sz="3850" dirty="0">
              <a:solidFill>
                <a:srgbClr val="1F497D"/>
              </a:solidFill>
            </a:endParaRPr>
          </a:p>
        </p:txBody>
      </p:sp>
    </p:spTree>
    <p:extLst>
      <p:ext uri="{BB962C8B-B14F-4D97-AF65-F5344CB8AC3E}">
        <p14:creationId xmlns:p14="http://schemas.microsoft.com/office/powerpoint/2010/main" val="60575731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2">
            <a:extLst>
              <a:ext uri="{FF2B5EF4-FFF2-40B4-BE49-F238E27FC236}">
                <a16:creationId xmlns:a16="http://schemas.microsoft.com/office/drawing/2014/main" id="{994EC4D5-9810-05A3-C804-1A9544F68AE2}"/>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Processional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1143000" y="1905000"/>
            <a:ext cx="9139938" cy="5058920"/>
          </a:xfrm>
        </p:spPr>
        <p:txBody>
          <a:bodyPr>
            <a:noAutofit/>
          </a:bodyPr>
          <a:lstStyle/>
          <a:p>
            <a:pPr>
              <a:lnSpc>
                <a:spcPts val="3600"/>
              </a:lnSpc>
              <a:spcBef>
                <a:spcPts val="1200"/>
              </a:spcBef>
              <a:buClr>
                <a:srgbClr val="AD403D"/>
              </a:buClr>
              <a:buFont typeface="Wingdings" charset="2"/>
              <a:buChar char="§"/>
            </a:pPr>
            <a:r>
              <a:rPr lang="en-US" sz="3400" dirty="0">
                <a:solidFill>
                  <a:schemeClr val="bg2"/>
                </a:solidFill>
              </a:rPr>
              <a:t>Go to the restroom BEFORE lining up for the processional. Long ceremony!</a:t>
            </a:r>
          </a:p>
          <a:p>
            <a:pPr>
              <a:lnSpc>
                <a:spcPts val="3600"/>
              </a:lnSpc>
              <a:spcBef>
                <a:spcPts val="1200"/>
              </a:spcBef>
              <a:buClr>
                <a:srgbClr val="AD403D"/>
              </a:buClr>
              <a:buFont typeface="Wingdings" charset="2"/>
              <a:buChar char="§"/>
            </a:pPr>
            <a:r>
              <a:rPr lang="en-US" sz="3400" b="1" dirty="0">
                <a:solidFill>
                  <a:schemeClr val="bg2"/>
                </a:solidFill>
              </a:rPr>
              <a:t>Masters graduates and alumni: </a:t>
            </a:r>
          </a:p>
          <a:p>
            <a:pPr lvl="1">
              <a:lnSpc>
                <a:spcPts val="3600"/>
              </a:lnSpc>
              <a:spcBef>
                <a:spcPts val="1200"/>
              </a:spcBef>
              <a:buClr>
                <a:srgbClr val="AD403D"/>
              </a:buClr>
              <a:buFont typeface="Wingdings" charset="2"/>
              <a:buChar char="§"/>
            </a:pPr>
            <a:r>
              <a:rPr lang="en-US" sz="3400" dirty="0">
                <a:solidFill>
                  <a:schemeClr val="bg2"/>
                </a:solidFill>
              </a:rPr>
              <a:t>Only carry your reader cards</a:t>
            </a:r>
          </a:p>
          <a:p>
            <a:pPr>
              <a:lnSpc>
                <a:spcPts val="3600"/>
              </a:lnSpc>
              <a:spcBef>
                <a:spcPts val="1200"/>
              </a:spcBef>
              <a:buClr>
                <a:srgbClr val="AD403D"/>
              </a:buClr>
              <a:buFont typeface="Wingdings" charset="2"/>
              <a:buChar char="§"/>
            </a:pPr>
            <a:r>
              <a:rPr lang="en-US" sz="3400" b="1" dirty="0">
                <a:solidFill>
                  <a:schemeClr val="bg2"/>
                </a:solidFill>
              </a:rPr>
              <a:t>Doctoral graduates and alumni:</a:t>
            </a:r>
            <a:r>
              <a:rPr lang="en-US" sz="3400" dirty="0">
                <a:solidFill>
                  <a:schemeClr val="bg2"/>
                </a:solidFill>
              </a:rPr>
              <a:t>  </a:t>
            </a:r>
          </a:p>
          <a:p>
            <a:pPr lvl="1">
              <a:lnSpc>
                <a:spcPts val="3600"/>
              </a:lnSpc>
              <a:spcBef>
                <a:spcPts val="1200"/>
              </a:spcBef>
              <a:buClr>
                <a:srgbClr val="AD403D"/>
              </a:buClr>
              <a:buFont typeface="Wingdings" charset="2"/>
              <a:buChar char="§"/>
            </a:pPr>
            <a:r>
              <a:rPr lang="en-US" sz="3400" dirty="0">
                <a:solidFill>
                  <a:schemeClr val="bg2"/>
                </a:solidFill>
              </a:rPr>
              <a:t>Only carry your reader cards and hoods (over your left arm)</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55844C44-54DB-3788-DE17-1B7C701AB660}"/>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Processional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1371600" y="1889125"/>
            <a:ext cx="9906000" cy="4953000"/>
          </a:xfrm>
        </p:spPr>
        <p:txBody>
          <a:bodyPr>
            <a:noAutofit/>
          </a:bodyPr>
          <a:lstStyle/>
          <a:p>
            <a:pPr>
              <a:lnSpc>
                <a:spcPts val="4000"/>
              </a:lnSpc>
              <a:spcBef>
                <a:spcPts val="1800"/>
              </a:spcBef>
              <a:buClr>
                <a:srgbClr val="AD403D"/>
              </a:buClr>
              <a:buFont typeface="Wingdings" charset="2"/>
              <a:buChar char="§"/>
            </a:pPr>
            <a:r>
              <a:rPr lang="en-US" sz="3600" dirty="0">
                <a:solidFill>
                  <a:schemeClr val="bg2"/>
                </a:solidFill>
              </a:rPr>
              <a:t>We will seat right side of the arena followed by the left side of the arena floor. </a:t>
            </a:r>
          </a:p>
          <a:p>
            <a:pPr>
              <a:lnSpc>
                <a:spcPts val="4000"/>
              </a:lnSpc>
              <a:spcBef>
                <a:spcPts val="1800"/>
              </a:spcBef>
              <a:buClr>
                <a:srgbClr val="AD403D"/>
              </a:buClr>
              <a:buFont typeface="Wingdings" charset="2"/>
              <a:buChar char="§"/>
            </a:pPr>
            <a:r>
              <a:rPr lang="en-US" sz="3600" dirty="0">
                <a:solidFill>
                  <a:schemeClr val="bg2"/>
                </a:solidFill>
              </a:rPr>
              <a:t>Quickly march two-by-two; peel off to the right or left and follow usher instructions as they seat you. </a:t>
            </a:r>
          </a:p>
          <a:p>
            <a:pPr>
              <a:lnSpc>
                <a:spcPts val="4000"/>
              </a:lnSpc>
              <a:spcBef>
                <a:spcPts val="1800"/>
              </a:spcBef>
              <a:buClr>
                <a:srgbClr val="AD403D"/>
              </a:buClr>
              <a:buFont typeface="Wingdings" charset="2"/>
              <a:buChar char="§"/>
            </a:pPr>
            <a:r>
              <a:rPr lang="en-US" sz="3600" dirty="0">
                <a:solidFill>
                  <a:schemeClr val="bg2"/>
                </a:solidFill>
              </a:rPr>
              <a:t>First student processing in each program will give program card to row usher. </a:t>
            </a:r>
          </a:p>
        </p:txBody>
      </p:sp>
    </p:spTree>
    <p:extLst>
      <p:ext uri="{BB962C8B-B14F-4D97-AF65-F5344CB8AC3E}">
        <p14:creationId xmlns:p14="http://schemas.microsoft.com/office/powerpoint/2010/main" val="29180998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048C9061-988D-4272-7E88-6F8491A6DE00}"/>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Processional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6" name="Content Placeholder 5"/>
          <p:cNvSpPr>
            <a:spLocks noGrp="1"/>
          </p:cNvSpPr>
          <p:nvPr>
            <p:ph idx="1"/>
          </p:nvPr>
        </p:nvSpPr>
        <p:spPr>
          <a:xfrm>
            <a:off x="1516596" y="1828800"/>
            <a:ext cx="9158808" cy="4851942"/>
          </a:xfrm>
        </p:spPr>
        <p:txBody>
          <a:bodyPr>
            <a:noAutofit/>
          </a:bodyPr>
          <a:lstStyle/>
          <a:p>
            <a:pPr>
              <a:lnSpc>
                <a:spcPts val="4200"/>
              </a:lnSpc>
              <a:spcBef>
                <a:spcPts val="1800"/>
              </a:spcBef>
              <a:buClr>
                <a:srgbClr val="AD403D"/>
              </a:buClr>
              <a:buFont typeface="Wingdings" charset="2"/>
              <a:buChar char="§"/>
            </a:pPr>
            <a:r>
              <a:rPr lang="en-US" sz="3600" dirty="0">
                <a:solidFill>
                  <a:schemeClr val="bg2"/>
                </a:solidFill>
              </a:rPr>
              <a:t>Graduates and participating alumni process in first, followed by faculty and then Platform Party.</a:t>
            </a:r>
          </a:p>
          <a:p>
            <a:pPr>
              <a:lnSpc>
                <a:spcPts val="4200"/>
              </a:lnSpc>
              <a:spcBef>
                <a:spcPts val="1800"/>
              </a:spcBef>
              <a:buClr>
                <a:srgbClr val="AD403D"/>
              </a:buClr>
              <a:buFont typeface="Wingdings" charset="2"/>
              <a:buChar char="§"/>
            </a:pPr>
            <a:r>
              <a:rPr lang="en-US" sz="3600" dirty="0">
                <a:solidFill>
                  <a:schemeClr val="bg2"/>
                </a:solidFill>
              </a:rPr>
              <a:t>Remain standing until you are asked to be seated.</a:t>
            </a:r>
          </a:p>
          <a:p>
            <a:pPr>
              <a:lnSpc>
                <a:spcPts val="4200"/>
              </a:lnSpc>
              <a:spcBef>
                <a:spcPts val="1800"/>
              </a:spcBef>
              <a:buClr>
                <a:srgbClr val="AD403D"/>
              </a:buClr>
              <a:buFont typeface="Wingdings" charset="2"/>
              <a:buChar char="§"/>
            </a:pPr>
            <a:r>
              <a:rPr lang="en-US" sz="3600" dirty="0">
                <a:solidFill>
                  <a:schemeClr val="bg2"/>
                </a:solidFill>
              </a:rPr>
              <a:t>You will be seated with your programs in the following format: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2E2031-A97F-D458-77E9-3AE226536BA3}"/>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chemeClr val="bg1"/>
                </a:solidFill>
                <a:effectLst/>
                <a:uLnTx/>
                <a:uFillTx/>
                <a:latin typeface="+mj-lt"/>
                <a:ea typeface="+mj-ea"/>
                <a:cs typeface="+mj-cs"/>
              </a:rPr>
              <a:t>Seating Diagram</a:t>
            </a:r>
          </a:p>
        </p:txBody>
      </p:sp>
      <p:graphicFrame>
        <p:nvGraphicFramePr>
          <p:cNvPr id="2" name="Table 4">
            <a:extLst>
              <a:ext uri="{FF2B5EF4-FFF2-40B4-BE49-F238E27FC236}">
                <a16:creationId xmlns:a16="http://schemas.microsoft.com/office/drawing/2014/main" id="{9F046C68-D26C-9EBE-137F-FC36C87F8C6B}"/>
              </a:ext>
            </a:extLst>
          </p:cNvPr>
          <p:cNvGraphicFramePr>
            <a:graphicFrameLocks noGrp="1"/>
          </p:cNvGraphicFramePr>
          <p:nvPr>
            <p:extLst>
              <p:ext uri="{D42A27DB-BD31-4B8C-83A1-F6EECF244321}">
                <p14:modId xmlns:p14="http://schemas.microsoft.com/office/powerpoint/2010/main" val="2850711900"/>
              </p:ext>
            </p:extLst>
          </p:nvPr>
        </p:nvGraphicFramePr>
        <p:xfrm>
          <a:off x="944034" y="2532088"/>
          <a:ext cx="4008966" cy="2882349"/>
        </p:xfrm>
        <a:graphic>
          <a:graphicData uri="http://schemas.openxmlformats.org/drawingml/2006/table">
            <a:tbl>
              <a:tblPr firstRow="1">
                <a:tableStyleId>{2D5ABB26-0587-4C30-8999-92F81FD0307C}</a:tableStyleId>
              </a:tblPr>
              <a:tblGrid>
                <a:gridCol w="1951566">
                  <a:extLst>
                    <a:ext uri="{9D8B030D-6E8A-4147-A177-3AD203B41FA5}">
                      <a16:colId xmlns:a16="http://schemas.microsoft.com/office/drawing/2014/main" val="515917208"/>
                    </a:ext>
                  </a:extLst>
                </a:gridCol>
                <a:gridCol w="2057400">
                  <a:extLst>
                    <a:ext uri="{9D8B030D-6E8A-4147-A177-3AD203B41FA5}">
                      <a16:colId xmlns:a16="http://schemas.microsoft.com/office/drawing/2014/main" val="4013401848"/>
                    </a:ext>
                  </a:extLst>
                </a:gridCol>
              </a:tblGrid>
              <a:tr h="265341">
                <a:tc>
                  <a:txBody>
                    <a:bodyPr/>
                    <a:lstStyle/>
                    <a:p>
                      <a:r>
                        <a:rPr lang="en-US" sz="1000" dirty="0">
                          <a:solidFill>
                            <a:schemeClr val="bg1"/>
                          </a:solidFill>
                        </a:rPr>
                        <a:t>Lefts Side</a:t>
                      </a:r>
                    </a:p>
                  </a:txBody>
                  <a:tcPr/>
                </a:tc>
                <a:tc>
                  <a:txBody>
                    <a:bodyPr/>
                    <a:lstStyle/>
                    <a:p>
                      <a:r>
                        <a:rPr lang="en-US" sz="1000" dirty="0">
                          <a:solidFill>
                            <a:schemeClr val="bg1"/>
                          </a:solidFill>
                        </a:rPr>
                        <a:t>Right Side</a:t>
                      </a:r>
                    </a:p>
                  </a:txBody>
                  <a:tcPr/>
                </a:tc>
                <a:extLst>
                  <a:ext uri="{0D108BD9-81ED-4DB2-BD59-A6C34878D82A}">
                    <a16:rowId xmlns:a16="http://schemas.microsoft.com/office/drawing/2014/main" val="2435014630"/>
                  </a:ext>
                </a:extLst>
              </a:tr>
              <a:tr h="232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Faculty</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Faculty</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3490100880"/>
                  </a:ext>
                </a:extLst>
              </a:tr>
              <a:tr h="232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Reproductive Clinical Science</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PhD - Biomedical Sciences</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3799217722"/>
                  </a:ext>
                </a:extLst>
              </a:tr>
              <a:tr h="253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Surgical Assisting</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PhD - Reproductive Clinical Science</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958518758"/>
                  </a:ext>
                </a:extLst>
              </a:tr>
              <a:tr h="232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Lab Animal Science</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Doctor of Health Sciences</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2477095600"/>
                  </a:ext>
                </a:extLst>
              </a:tr>
              <a:tr h="232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MD &amp; HP Education</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Art Therapy</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2107131966"/>
                  </a:ext>
                </a:extLst>
              </a:tr>
              <a:tr h="253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Contemporary Human Anatomy</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Biomedical Sciences</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1234784943"/>
                  </a:ext>
                </a:extLst>
              </a:tr>
              <a:tr h="232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Pathologists’ Assistant</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Biomedical Research</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3529791248"/>
                  </a:ext>
                </a:extLst>
              </a:tr>
              <a:tr h="523677">
                <a:tc>
                  <a:txBody>
                    <a:bodyPr/>
                    <a:lstStyle/>
                    <a:p>
                      <a:r>
                        <a:rPr lang="en-US" sz="1000" kern="1200" dirty="0">
                          <a:solidFill>
                            <a:schemeClr val="bg1"/>
                          </a:solidFill>
                          <a:effectLst/>
                        </a:rPr>
                        <a:t>Healthcare Delivery Science</a:t>
                      </a:r>
                    </a:p>
                    <a:p>
                      <a:r>
                        <a:rPr lang="en-US" sz="1000" kern="1200" dirty="0">
                          <a:solidFill>
                            <a:schemeClr val="bg1"/>
                          </a:solidFill>
                          <a:effectLst/>
                        </a:rPr>
                        <a:t>Healthcare Analytics</a:t>
                      </a:r>
                    </a:p>
                    <a:p>
                      <a:r>
                        <a:rPr lang="en-US" sz="1000" kern="1200" dirty="0">
                          <a:solidFill>
                            <a:schemeClr val="bg1"/>
                          </a:solidFill>
                          <a:effectLst/>
                        </a:rPr>
                        <a:t>Histotechnology</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Public Health</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2496100254"/>
                  </a:ext>
                </a:extLst>
              </a:tr>
              <a:tr h="3424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Doctor of Medicine</a:t>
                      </a:r>
                      <a:endParaRPr lang="en-US" sz="1000" kern="1200" dirty="0">
                        <a:solidFill>
                          <a:schemeClr val="bg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bg1"/>
                          </a:solidFill>
                          <a:effectLst/>
                        </a:rPr>
                        <a:t>Physician Assistant</a:t>
                      </a:r>
                      <a:endParaRPr lang="en-US" sz="1000" kern="1200" dirty="0">
                        <a:solidFill>
                          <a:schemeClr val="bg1"/>
                        </a:solidFill>
                        <a:effectLst/>
                        <a:latin typeface="+mn-lt"/>
                        <a:ea typeface="+mn-ea"/>
                        <a:cs typeface="+mn-cs"/>
                      </a:endParaRPr>
                    </a:p>
                  </a:txBody>
                  <a:tcPr/>
                </a:tc>
                <a:extLst>
                  <a:ext uri="{0D108BD9-81ED-4DB2-BD59-A6C34878D82A}">
                    <a16:rowId xmlns:a16="http://schemas.microsoft.com/office/drawing/2014/main" val="4181630480"/>
                  </a:ext>
                </a:extLst>
              </a:tr>
            </a:tbl>
          </a:graphicData>
        </a:graphic>
      </p:graphicFrame>
      <p:pic>
        <p:nvPicPr>
          <p:cNvPr id="4" name="Picture 3">
            <a:extLst>
              <a:ext uri="{FF2B5EF4-FFF2-40B4-BE49-F238E27FC236}">
                <a16:creationId xmlns:a16="http://schemas.microsoft.com/office/drawing/2014/main" id="{0C3A80C9-CAC2-5FE5-18F6-5AC164EB632C}"/>
              </a:ext>
              <a:ext uri="{C183D7F6-B498-43B3-948B-1728B52AA6E4}">
                <adec:decorative xmlns="" xmlns:adec="http://schemas.microsoft.com/office/drawing/2017/decorative" val="1"/>
              </a:ext>
            </a:extLst>
          </p:cNvPr>
          <p:cNvPicPr>
            <a:picLocks noChangeAspect="1"/>
          </p:cNvPicPr>
          <p:nvPr/>
        </p:nvPicPr>
        <p:blipFill>
          <a:blip r:embed="rId3"/>
          <a:stretch>
            <a:fillRect/>
          </a:stretch>
        </p:blipFill>
        <p:spPr>
          <a:xfrm>
            <a:off x="1397000" y="0"/>
            <a:ext cx="9347200" cy="7010400"/>
          </a:xfrm>
          <a:prstGeom prst="rect">
            <a:avLst/>
          </a:prstGeom>
        </p:spPr>
      </p:pic>
    </p:spTree>
    <p:extLst>
      <p:ext uri="{BB962C8B-B14F-4D97-AF65-F5344CB8AC3E}">
        <p14:creationId xmlns:p14="http://schemas.microsoft.com/office/powerpoint/2010/main" val="1925010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07541"/>
            <a:ext cx="12192000" cy="1143000"/>
          </a:xfrm>
        </p:spPr>
        <p:txBody>
          <a:bodyPr>
            <a:noAutofit/>
          </a:bodyPr>
          <a:lstStyle/>
          <a:p>
            <a:r>
              <a:rPr lang="en-US" sz="6600" b="1" dirty="0">
                <a:solidFill>
                  <a:srgbClr val="AD403D"/>
                </a:solidFill>
              </a:rPr>
              <a:t>Conferral of Degrees</a:t>
            </a:r>
          </a:p>
        </p:txBody>
      </p:sp>
      <p:sp>
        <p:nvSpPr>
          <p:cNvPr id="6" name="Content Placeholder 5"/>
          <p:cNvSpPr>
            <a:spLocks noGrp="1"/>
          </p:cNvSpPr>
          <p:nvPr>
            <p:ph idx="1"/>
          </p:nvPr>
        </p:nvSpPr>
        <p:spPr>
          <a:xfrm>
            <a:off x="1219200" y="1874837"/>
            <a:ext cx="9601200" cy="4525963"/>
          </a:xfrm>
        </p:spPr>
        <p:txBody>
          <a:bodyPr>
            <a:noAutofit/>
          </a:bodyPr>
          <a:lstStyle/>
          <a:p>
            <a:pPr>
              <a:lnSpc>
                <a:spcPts val="4000"/>
              </a:lnSpc>
              <a:spcBef>
                <a:spcPts val="1800"/>
              </a:spcBef>
              <a:buClr>
                <a:srgbClr val="AD403D"/>
              </a:buClr>
              <a:buFont typeface="Wingdings" charset="2"/>
              <a:buChar char="§"/>
            </a:pPr>
            <a:r>
              <a:rPr lang="en-US" sz="3600" dirty="0">
                <a:solidFill>
                  <a:schemeClr val="bg2"/>
                </a:solidFill>
              </a:rPr>
              <a:t>During the ceremony, Dr. Combs or Dr. Flenner will call for each School to stand collectively. </a:t>
            </a:r>
          </a:p>
          <a:p>
            <a:pPr>
              <a:lnSpc>
                <a:spcPts val="4000"/>
              </a:lnSpc>
              <a:spcBef>
                <a:spcPts val="1800"/>
              </a:spcBef>
              <a:buClr>
                <a:srgbClr val="AD403D"/>
              </a:buClr>
              <a:buFont typeface="Wingdings" charset="2"/>
              <a:buChar char="§"/>
            </a:pPr>
            <a:r>
              <a:rPr lang="en-US" sz="3600" dirty="0">
                <a:solidFill>
                  <a:schemeClr val="bg2"/>
                </a:solidFill>
              </a:rPr>
              <a:t>He will state that the academic requirements have been met.</a:t>
            </a:r>
          </a:p>
          <a:p>
            <a:pPr>
              <a:lnSpc>
                <a:spcPts val="4000"/>
              </a:lnSpc>
              <a:spcBef>
                <a:spcPts val="1800"/>
              </a:spcBef>
              <a:buClr>
                <a:srgbClr val="AD403D"/>
              </a:buClr>
              <a:buFont typeface="Wingdings" charset="2"/>
              <a:buChar char="§"/>
            </a:pPr>
            <a:r>
              <a:rPr lang="en-US" sz="3600" dirty="0">
                <a:solidFill>
                  <a:schemeClr val="bg2"/>
                </a:solidFill>
              </a:rPr>
              <a:t>The President will confer the degree.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53861"/>
            <a:ext cx="12192000" cy="1143000"/>
          </a:xfrm>
        </p:spPr>
        <p:txBody>
          <a:bodyPr>
            <a:noAutofit/>
          </a:bodyPr>
          <a:lstStyle/>
          <a:p>
            <a:r>
              <a:rPr lang="en-US" sz="6000" b="1" dirty="0">
                <a:solidFill>
                  <a:srgbClr val="AD403D"/>
                </a:solidFill>
              </a:rPr>
              <a:t>Lining Up to Cross Stage</a:t>
            </a:r>
          </a:p>
        </p:txBody>
      </p:sp>
      <p:sp>
        <p:nvSpPr>
          <p:cNvPr id="6" name="Content Placeholder 5"/>
          <p:cNvSpPr>
            <a:spLocks noGrp="1"/>
          </p:cNvSpPr>
          <p:nvPr>
            <p:ph idx="1"/>
          </p:nvPr>
        </p:nvSpPr>
        <p:spPr>
          <a:xfrm>
            <a:off x="1333500" y="1983410"/>
            <a:ext cx="9525000" cy="4722190"/>
          </a:xfrm>
        </p:spPr>
        <p:txBody>
          <a:bodyPr>
            <a:noAutofit/>
          </a:bodyPr>
          <a:lstStyle/>
          <a:p>
            <a:pPr>
              <a:lnSpc>
                <a:spcPts val="4000"/>
              </a:lnSpc>
              <a:spcBef>
                <a:spcPts val="900"/>
              </a:spcBef>
              <a:spcAft>
                <a:spcPts val="600"/>
              </a:spcAft>
              <a:buClr>
                <a:srgbClr val="AD403D"/>
              </a:buClr>
              <a:buFont typeface="Wingdings" charset="2"/>
              <a:buChar char="§"/>
            </a:pPr>
            <a:r>
              <a:rPr lang="en-US" sz="3600" dirty="0">
                <a:solidFill>
                  <a:srgbClr val="1F497D"/>
                </a:solidFill>
              </a:rPr>
              <a:t>An usher will call your row and direct you towards the stage. </a:t>
            </a:r>
          </a:p>
          <a:p>
            <a:pPr>
              <a:lnSpc>
                <a:spcPts val="4000"/>
              </a:lnSpc>
              <a:spcBef>
                <a:spcPts val="900"/>
              </a:spcBef>
              <a:spcAft>
                <a:spcPts val="600"/>
              </a:spcAft>
              <a:buClr>
                <a:srgbClr val="AD403D"/>
              </a:buClr>
              <a:buFont typeface="Wingdings" charset="2"/>
              <a:buChar char="§"/>
            </a:pPr>
            <a:r>
              <a:rPr lang="en-US" sz="3600" b="1" dirty="0">
                <a:solidFill>
                  <a:srgbClr val="1F497D"/>
                </a:solidFill>
              </a:rPr>
              <a:t>Don’t forget your reader cards.</a:t>
            </a:r>
          </a:p>
          <a:p>
            <a:pPr>
              <a:lnSpc>
                <a:spcPts val="4000"/>
              </a:lnSpc>
              <a:spcBef>
                <a:spcPts val="900"/>
              </a:spcBef>
              <a:spcAft>
                <a:spcPts val="600"/>
              </a:spcAft>
              <a:buClr>
                <a:srgbClr val="AD403D"/>
              </a:buClr>
              <a:buFont typeface="Wingdings" charset="2"/>
              <a:buChar char="§"/>
            </a:pPr>
            <a:r>
              <a:rPr lang="en-US" sz="3600" dirty="0">
                <a:solidFill>
                  <a:srgbClr val="1F497D"/>
                </a:solidFill>
              </a:rPr>
              <a:t>Doctoral graduates: </a:t>
            </a:r>
          </a:p>
          <a:p>
            <a:pPr lvl="1">
              <a:lnSpc>
                <a:spcPts val="4000"/>
              </a:lnSpc>
              <a:spcBef>
                <a:spcPts val="900"/>
              </a:spcBef>
              <a:spcAft>
                <a:spcPts val="600"/>
              </a:spcAft>
              <a:buClr>
                <a:srgbClr val="AD403D"/>
              </a:buClr>
              <a:buFont typeface="Wingdings" charset="2"/>
              <a:buChar char="§"/>
            </a:pPr>
            <a:r>
              <a:rPr lang="en-US" sz="3600" dirty="0">
                <a:solidFill>
                  <a:srgbClr val="1F497D"/>
                </a:solidFill>
              </a:rPr>
              <a:t>Reader card in your right hand</a:t>
            </a:r>
          </a:p>
          <a:p>
            <a:pPr lvl="1">
              <a:lnSpc>
                <a:spcPts val="4000"/>
              </a:lnSpc>
              <a:spcBef>
                <a:spcPts val="900"/>
              </a:spcBef>
              <a:spcAft>
                <a:spcPts val="600"/>
              </a:spcAft>
              <a:buClr>
                <a:srgbClr val="AD403D"/>
              </a:buClr>
              <a:buFont typeface="Wingdings" charset="2"/>
              <a:buChar char="§"/>
            </a:pPr>
            <a:r>
              <a:rPr lang="en-US" sz="3600" dirty="0">
                <a:solidFill>
                  <a:srgbClr val="1F497D"/>
                </a:solidFill>
              </a:rPr>
              <a:t>Hood folded over your left arm – make sure it is unbuttoned.</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Crossing the Stage</a:t>
            </a:r>
          </a:p>
        </p:txBody>
      </p:sp>
      <p:sp>
        <p:nvSpPr>
          <p:cNvPr id="6" name="Content Placeholder 5"/>
          <p:cNvSpPr>
            <a:spLocks noGrp="1"/>
          </p:cNvSpPr>
          <p:nvPr>
            <p:ph idx="1"/>
          </p:nvPr>
        </p:nvSpPr>
        <p:spPr>
          <a:xfrm>
            <a:off x="1211095" y="1955800"/>
            <a:ext cx="9837905" cy="3985080"/>
          </a:xfrm>
        </p:spPr>
        <p:txBody>
          <a:bodyPr>
            <a:noAutofit/>
          </a:bodyPr>
          <a:lstStyle/>
          <a:p>
            <a:pPr>
              <a:lnSpc>
                <a:spcPts val="4000"/>
              </a:lnSpc>
              <a:spcBef>
                <a:spcPts val="1800"/>
              </a:spcBef>
              <a:buClr>
                <a:srgbClr val="AD403D"/>
              </a:buClr>
              <a:buFont typeface="Wingdings" charset="2"/>
              <a:buChar char="§"/>
            </a:pPr>
            <a:r>
              <a:rPr lang="en-US" sz="3600" dirty="0">
                <a:solidFill>
                  <a:srgbClr val="1F497D"/>
                </a:solidFill>
              </a:rPr>
              <a:t>First row move to the </a:t>
            </a:r>
            <a:r>
              <a:rPr lang="en-US" sz="3600" u="sng" dirty="0">
                <a:solidFill>
                  <a:srgbClr val="1F497D"/>
                </a:solidFill>
              </a:rPr>
              <a:t>bottom</a:t>
            </a:r>
            <a:r>
              <a:rPr lang="en-US" sz="3600" dirty="0">
                <a:solidFill>
                  <a:srgbClr val="1F497D"/>
                </a:solidFill>
              </a:rPr>
              <a:t> of the stairs as directed by usher.</a:t>
            </a:r>
          </a:p>
          <a:p>
            <a:pPr>
              <a:lnSpc>
                <a:spcPts val="4000"/>
              </a:lnSpc>
              <a:spcBef>
                <a:spcPts val="1800"/>
              </a:spcBef>
              <a:buClr>
                <a:srgbClr val="AD403D"/>
              </a:buClr>
              <a:buFont typeface="Wingdings" charset="2"/>
              <a:buChar char="§"/>
            </a:pPr>
            <a:r>
              <a:rPr lang="en-US" sz="3600" dirty="0">
                <a:solidFill>
                  <a:srgbClr val="1F497D"/>
                </a:solidFill>
              </a:rPr>
              <a:t>Remaining students line up along the wall.</a:t>
            </a:r>
          </a:p>
          <a:p>
            <a:pPr>
              <a:lnSpc>
                <a:spcPts val="4000"/>
              </a:lnSpc>
              <a:spcBef>
                <a:spcPts val="1800"/>
              </a:spcBef>
              <a:buClr>
                <a:srgbClr val="AD403D"/>
              </a:buClr>
              <a:buFont typeface="Wingdings" charset="2"/>
              <a:buChar char="§"/>
            </a:pPr>
            <a:r>
              <a:rPr lang="en-US" sz="3600" dirty="0">
                <a:solidFill>
                  <a:srgbClr val="1F497D"/>
                </a:solidFill>
              </a:rPr>
              <a:t>Following rows will remain seated until the usher directs you toward the stage.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38200"/>
            <a:ext cx="12192000" cy="5181600"/>
          </a:xfrm>
        </p:spPr>
        <p:txBody>
          <a:bodyPr>
            <a:normAutofit/>
          </a:bodyPr>
          <a:lstStyle/>
          <a:p>
            <a:pPr>
              <a:lnSpc>
                <a:spcPct val="80000"/>
              </a:lnSpc>
            </a:pPr>
            <a:r>
              <a:rPr lang="en-US" sz="8800" dirty="0">
                <a:solidFill>
                  <a:schemeClr val="bg2"/>
                </a:solidFill>
              </a:rPr>
              <a:t>Welcome and Congratulations!</a:t>
            </a:r>
            <a:r>
              <a:rPr lang="en-US" sz="7200" dirty="0">
                <a:solidFill>
                  <a:schemeClr val="bg2"/>
                </a:solidFill>
              </a:rPr>
              <a:t/>
            </a:r>
            <a:br>
              <a:rPr lang="en-US" sz="7200" dirty="0">
                <a:solidFill>
                  <a:schemeClr val="bg2"/>
                </a:solidFill>
              </a:rPr>
            </a:br>
            <a:r>
              <a:rPr lang="en-US" dirty="0"/>
              <a:t/>
            </a:r>
            <a:br>
              <a:rPr lang="en-US" dirty="0"/>
            </a:br>
            <a:r>
              <a:rPr lang="en-US" sz="4000" b="1" dirty="0">
                <a:solidFill>
                  <a:srgbClr val="AD403D"/>
                </a:solidFill>
              </a:rPr>
              <a:t>Your Big Day is Finally Here.  But first…</a:t>
            </a:r>
            <a:endParaRPr lang="en-US" sz="6700" dirty="0">
              <a:solidFill>
                <a:schemeClr val="bg2"/>
              </a:solidFill>
            </a:endParaRPr>
          </a:p>
        </p:txBody>
      </p:sp>
    </p:spTree>
    <p:extLst>
      <p:ext uri="{BB962C8B-B14F-4D97-AF65-F5344CB8AC3E}">
        <p14:creationId xmlns:p14="http://schemas.microsoft.com/office/powerpoint/2010/main" val="3232679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Crossing the Stage</a:t>
            </a:r>
            <a:endParaRPr lang="en-US" sz="2000" b="1" dirty="0">
              <a:solidFill>
                <a:srgbClr val="AD403D"/>
              </a:solidFill>
            </a:endParaRPr>
          </a:p>
        </p:txBody>
      </p:sp>
      <p:sp>
        <p:nvSpPr>
          <p:cNvPr id="6" name="Content Placeholder 5"/>
          <p:cNvSpPr>
            <a:spLocks noGrp="1"/>
          </p:cNvSpPr>
          <p:nvPr>
            <p:ph idx="1"/>
          </p:nvPr>
        </p:nvSpPr>
        <p:spPr>
          <a:xfrm>
            <a:off x="999308" y="1936987"/>
            <a:ext cx="10210800" cy="5073413"/>
          </a:xfrm>
        </p:spPr>
        <p:txBody>
          <a:bodyPr>
            <a:noAutofit/>
          </a:bodyPr>
          <a:lstStyle/>
          <a:p>
            <a:pPr>
              <a:lnSpc>
                <a:spcPts val="4200"/>
              </a:lnSpc>
              <a:spcBef>
                <a:spcPts val="300"/>
              </a:spcBef>
              <a:spcAft>
                <a:spcPts val="900"/>
              </a:spcAft>
              <a:buClr>
                <a:srgbClr val="AD403D"/>
              </a:buClr>
              <a:buFont typeface="Wingdings" charset="2"/>
              <a:buChar char="§"/>
            </a:pPr>
            <a:r>
              <a:rPr lang="en-US" sz="3600" dirty="0">
                <a:solidFill>
                  <a:srgbClr val="1F497D"/>
                </a:solidFill>
              </a:rPr>
              <a:t>Reader card scanned before reaching the stairs.</a:t>
            </a:r>
          </a:p>
          <a:p>
            <a:pPr>
              <a:lnSpc>
                <a:spcPts val="4200"/>
              </a:lnSpc>
              <a:spcBef>
                <a:spcPts val="300"/>
              </a:spcBef>
              <a:spcAft>
                <a:spcPts val="900"/>
              </a:spcAft>
              <a:buClr>
                <a:srgbClr val="AD403D"/>
              </a:buClr>
              <a:buFont typeface="Wingdings" charset="2"/>
              <a:buChar char="§"/>
            </a:pPr>
            <a:r>
              <a:rPr lang="en-US" sz="3600" dirty="0">
                <a:solidFill>
                  <a:srgbClr val="1F497D"/>
                </a:solidFill>
              </a:rPr>
              <a:t>Climb the stairs, hand the card to the reader who will read your name.</a:t>
            </a:r>
          </a:p>
          <a:p>
            <a:pPr>
              <a:lnSpc>
                <a:spcPts val="4200"/>
              </a:lnSpc>
              <a:spcBef>
                <a:spcPts val="300"/>
              </a:spcBef>
              <a:spcAft>
                <a:spcPts val="900"/>
              </a:spcAft>
              <a:buClr>
                <a:srgbClr val="AD403D"/>
              </a:buClr>
              <a:buFont typeface="Wingdings" charset="2"/>
              <a:buChar char="§"/>
            </a:pPr>
            <a:r>
              <a:rPr lang="en-US" sz="3600" dirty="0">
                <a:solidFill>
                  <a:srgbClr val="1F497D"/>
                </a:solidFill>
              </a:rPr>
              <a:t>Walk as soon as you hand off your card; DO NOT WAIT for your name to be called.</a:t>
            </a:r>
          </a:p>
          <a:p>
            <a:pPr>
              <a:lnSpc>
                <a:spcPts val="4200"/>
              </a:lnSpc>
              <a:spcBef>
                <a:spcPts val="300"/>
              </a:spcBef>
              <a:spcAft>
                <a:spcPts val="900"/>
              </a:spcAft>
              <a:buClr>
                <a:srgbClr val="AD403D"/>
              </a:buClr>
              <a:buFont typeface="Wingdings" charset="2"/>
              <a:buChar char="§"/>
            </a:pPr>
            <a:r>
              <a:rPr lang="en-US" sz="3600" dirty="0">
                <a:solidFill>
                  <a:srgbClr val="1F497D"/>
                </a:solidFill>
              </a:rPr>
              <a:t>Awards and distinctions (if any) will appear on the Jumbotron as you cross the stage.</a:t>
            </a:r>
          </a:p>
        </p:txBody>
      </p:sp>
    </p:spTree>
    <p:extLst>
      <p:ext uri="{BB962C8B-B14F-4D97-AF65-F5344CB8AC3E}">
        <p14:creationId xmlns:p14="http://schemas.microsoft.com/office/powerpoint/2010/main" val="256332277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0EBFF95F-0652-7E1F-E5E1-8133544B9012}"/>
              </a:ext>
            </a:extLst>
          </p:cNvPr>
          <p:cNvSpPr>
            <a:spLocks noGrp="1"/>
          </p:cNvSpPr>
          <p:nvPr>
            <p:ph type="title"/>
          </p:nvPr>
        </p:nvSpPr>
        <p:spPr>
          <a:xfrm>
            <a:off x="0" y="838200"/>
            <a:ext cx="12192000" cy="1143000"/>
          </a:xfrm>
        </p:spPr>
        <p:txBody>
          <a:bodyPr>
            <a:noAutofit/>
          </a:bodyPr>
          <a:lstStyle/>
          <a:p>
            <a:r>
              <a:rPr lang="en-US" sz="6600" b="1" dirty="0">
                <a:solidFill>
                  <a:srgbClr val="AD403D"/>
                </a:solidFill>
              </a:rPr>
              <a:t>Crossing the Stage</a:t>
            </a:r>
            <a:endParaRPr lang="en-US" sz="2000" b="1" dirty="0">
              <a:solidFill>
                <a:srgbClr val="AD403D"/>
              </a:solidFill>
            </a:endParaRPr>
          </a:p>
        </p:txBody>
      </p:sp>
      <p:sp>
        <p:nvSpPr>
          <p:cNvPr id="6" name="Content Placeholder 5"/>
          <p:cNvSpPr>
            <a:spLocks noGrp="1"/>
          </p:cNvSpPr>
          <p:nvPr>
            <p:ph idx="1"/>
          </p:nvPr>
        </p:nvSpPr>
        <p:spPr>
          <a:xfrm>
            <a:off x="1143000" y="1941144"/>
            <a:ext cx="9906000" cy="4764456"/>
          </a:xfrm>
        </p:spPr>
        <p:txBody>
          <a:bodyPr>
            <a:noAutofit/>
          </a:bodyPr>
          <a:lstStyle/>
          <a:p>
            <a:pPr>
              <a:lnSpc>
                <a:spcPts val="4200"/>
              </a:lnSpc>
              <a:spcBef>
                <a:spcPts val="0"/>
              </a:spcBef>
              <a:spcAft>
                <a:spcPts val="1200"/>
              </a:spcAft>
              <a:buClr>
                <a:srgbClr val="AD403D"/>
              </a:buClr>
              <a:buFont typeface="Wingdings" charset="2"/>
              <a:buChar char="§"/>
            </a:pPr>
            <a:r>
              <a:rPr lang="en-US" sz="3600" dirty="0">
                <a:solidFill>
                  <a:srgbClr val="1F497D"/>
                </a:solidFill>
              </a:rPr>
              <a:t>Take diploma cover in your left hand as you cross stage.</a:t>
            </a:r>
          </a:p>
          <a:p>
            <a:pPr>
              <a:lnSpc>
                <a:spcPts val="4200"/>
              </a:lnSpc>
              <a:spcBef>
                <a:spcPts val="0"/>
              </a:spcBef>
              <a:spcAft>
                <a:spcPts val="1200"/>
              </a:spcAft>
              <a:buClr>
                <a:srgbClr val="AD403D"/>
              </a:buClr>
              <a:buFont typeface="Wingdings" charset="2"/>
              <a:buChar char="§"/>
            </a:pPr>
            <a:r>
              <a:rPr lang="en-US" sz="3600" dirty="0">
                <a:solidFill>
                  <a:srgbClr val="1F497D"/>
                </a:solidFill>
              </a:rPr>
              <a:t>DO NOT SHAKE HANDS for health and safety reasons. Then descend the stairs.</a:t>
            </a:r>
          </a:p>
          <a:p>
            <a:pPr>
              <a:lnSpc>
                <a:spcPts val="4200"/>
              </a:lnSpc>
              <a:spcBef>
                <a:spcPts val="0"/>
              </a:spcBef>
              <a:spcAft>
                <a:spcPts val="1200"/>
              </a:spcAft>
              <a:buClr>
                <a:srgbClr val="AD403D"/>
              </a:buClr>
              <a:buFont typeface="Wingdings" charset="2"/>
              <a:buChar char="§"/>
            </a:pPr>
            <a:r>
              <a:rPr lang="en-US" sz="3600" dirty="0">
                <a:solidFill>
                  <a:srgbClr val="1F497D"/>
                </a:solidFill>
              </a:rPr>
              <a:t>Line up for individual photos alongside stage.</a:t>
            </a:r>
          </a:p>
          <a:p>
            <a:pPr>
              <a:lnSpc>
                <a:spcPts val="4200"/>
              </a:lnSpc>
              <a:spcBef>
                <a:spcPts val="0"/>
              </a:spcBef>
              <a:spcAft>
                <a:spcPts val="1200"/>
              </a:spcAft>
              <a:buClr>
                <a:srgbClr val="AD403D"/>
              </a:buClr>
              <a:buFont typeface="Wingdings" charset="2"/>
              <a:buChar char="§"/>
            </a:pPr>
            <a:r>
              <a:rPr lang="en-US" sz="3600" dirty="0">
                <a:solidFill>
                  <a:srgbClr val="1F497D"/>
                </a:solidFill>
              </a:rPr>
              <a:t>Ushers will direct you to return to your seat.</a:t>
            </a:r>
          </a:p>
        </p:txBody>
      </p:sp>
    </p:spTree>
    <p:extLst>
      <p:ext uri="{BB962C8B-B14F-4D97-AF65-F5344CB8AC3E}">
        <p14:creationId xmlns:p14="http://schemas.microsoft.com/office/powerpoint/2010/main" val="68659755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2">
            <a:extLst>
              <a:ext uri="{FF2B5EF4-FFF2-40B4-BE49-F238E27FC236}">
                <a16:creationId xmlns:a16="http://schemas.microsoft.com/office/drawing/2014/main" id="{B40622D2-9F0C-CC82-F1CE-94A8AF64BF4E}"/>
              </a:ext>
            </a:extLst>
          </p:cNvPr>
          <p:cNvSpPr>
            <a:spLocks noGrp="1"/>
          </p:cNvSpPr>
          <p:nvPr>
            <p:ph type="title"/>
          </p:nvPr>
        </p:nvSpPr>
        <p:spPr>
          <a:xfrm>
            <a:off x="0" y="838200"/>
            <a:ext cx="12192000" cy="1143000"/>
          </a:xfrm>
        </p:spPr>
        <p:txBody>
          <a:bodyPr>
            <a:noAutofit/>
          </a:bodyPr>
          <a:lstStyle/>
          <a:p>
            <a:r>
              <a:rPr lang="en-US" sz="6600" b="1" dirty="0">
                <a:solidFill>
                  <a:srgbClr val="AD403D"/>
                </a:solidFill>
              </a:rPr>
              <a:t>Crossing the Stage</a:t>
            </a:r>
            <a:endParaRPr lang="en-US" sz="2000" b="1" dirty="0">
              <a:solidFill>
                <a:srgbClr val="AD403D"/>
              </a:solidFill>
            </a:endParaRPr>
          </a:p>
        </p:txBody>
      </p:sp>
      <p:sp>
        <p:nvSpPr>
          <p:cNvPr id="6" name="Content Placeholder 5"/>
          <p:cNvSpPr>
            <a:spLocks noGrp="1"/>
          </p:cNvSpPr>
          <p:nvPr>
            <p:ph idx="1"/>
          </p:nvPr>
        </p:nvSpPr>
        <p:spPr>
          <a:xfrm>
            <a:off x="1447800" y="1905000"/>
            <a:ext cx="9296400" cy="4953000"/>
          </a:xfrm>
        </p:spPr>
        <p:txBody>
          <a:bodyPr>
            <a:normAutofit/>
          </a:bodyPr>
          <a:lstStyle/>
          <a:p>
            <a:pPr marL="0" indent="0">
              <a:lnSpc>
                <a:spcPts val="4200"/>
              </a:lnSpc>
              <a:spcBef>
                <a:spcPts val="1488"/>
              </a:spcBef>
              <a:buNone/>
            </a:pPr>
            <a:r>
              <a:rPr lang="en-US" sz="3600" b="1" dirty="0">
                <a:solidFill>
                  <a:srgbClr val="1F497D"/>
                </a:solidFill>
              </a:rPr>
              <a:t>Doctoral Graduates hooded on stage:</a:t>
            </a:r>
          </a:p>
          <a:p>
            <a:pPr>
              <a:lnSpc>
                <a:spcPts val="4200"/>
              </a:lnSpc>
              <a:spcBef>
                <a:spcPts val="1488"/>
              </a:spcBef>
              <a:buClr>
                <a:srgbClr val="AD403D"/>
              </a:buClr>
              <a:buFont typeface="Wingdings" charset="2"/>
              <a:buChar char="§"/>
            </a:pPr>
            <a:r>
              <a:rPr lang="en-US" sz="3600" dirty="0">
                <a:solidFill>
                  <a:srgbClr val="1F497D"/>
                </a:solidFill>
              </a:rPr>
              <a:t>Ascend stairs and hand reader cards to reader. </a:t>
            </a:r>
          </a:p>
          <a:p>
            <a:pPr>
              <a:lnSpc>
                <a:spcPts val="4200"/>
              </a:lnSpc>
              <a:spcBef>
                <a:spcPts val="1488"/>
              </a:spcBef>
              <a:buClr>
                <a:srgbClr val="AD403D"/>
              </a:buClr>
              <a:buFont typeface="Wingdings" charset="2"/>
              <a:buChar char="§"/>
            </a:pPr>
            <a:r>
              <a:rPr lang="en-US" sz="3600" dirty="0">
                <a:solidFill>
                  <a:srgbClr val="1F497D"/>
                </a:solidFill>
              </a:rPr>
              <a:t>Give hood to the hooding assistants. </a:t>
            </a:r>
          </a:p>
          <a:p>
            <a:pPr>
              <a:lnSpc>
                <a:spcPts val="4200"/>
              </a:lnSpc>
              <a:spcBef>
                <a:spcPts val="1488"/>
              </a:spcBef>
              <a:buClr>
                <a:srgbClr val="AD403D"/>
              </a:buClr>
              <a:buFont typeface="Wingdings" charset="2"/>
              <a:buChar char="§"/>
            </a:pPr>
            <a:r>
              <a:rPr lang="en-US" sz="3600" dirty="0">
                <a:solidFill>
                  <a:srgbClr val="1F497D"/>
                </a:solidFill>
              </a:rPr>
              <a:t>Turn and face the audience.</a:t>
            </a:r>
          </a:p>
          <a:p>
            <a:pPr>
              <a:lnSpc>
                <a:spcPts val="4200"/>
              </a:lnSpc>
              <a:spcBef>
                <a:spcPts val="1488"/>
              </a:spcBef>
              <a:buClr>
                <a:srgbClr val="AD403D"/>
              </a:buClr>
              <a:buFont typeface="Wingdings" charset="2"/>
              <a:buChar char="§"/>
            </a:pPr>
            <a:r>
              <a:rPr lang="en-US" sz="3600" dirty="0">
                <a:solidFill>
                  <a:srgbClr val="1F497D"/>
                </a:solidFill>
              </a:rPr>
              <a:t>Men, remove your caps. Women </a:t>
            </a:r>
            <a:r>
              <a:rPr lang="en-US" sz="3600" u="sng" dirty="0">
                <a:solidFill>
                  <a:srgbClr val="1F497D"/>
                </a:solidFill>
              </a:rPr>
              <a:t>do not</a:t>
            </a:r>
            <a:r>
              <a:rPr lang="en-US" sz="3600" dirty="0">
                <a:solidFill>
                  <a:srgbClr val="1F497D"/>
                </a:solidFill>
              </a:rPr>
              <a:t>. Please stoop down if you are very tall.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err="1">
                <a:solidFill>
                  <a:srgbClr val="AD403D"/>
                </a:solidFill>
              </a:rPr>
              <a:t>GradImages</a:t>
            </a:r>
            <a:endParaRPr lang="en-US" sz="2000" b="1" dirty="0">
              <a:solidFill>
                <a:srgbClr val="AD403D"/>
              </a:solidFill>
            </a:endParaRPr>
          </a:p>
        </p:txBody>
      </p:sp>
      <p:sp>
        <p:nvSpPr>
          <p:cNvPr id="6" name="Content Placeholder 5"/>
          <p:cNvSpPr>
            <a:spLocks noGrp="1"/>
          </p:cNvSpPr>
          <p:nvPr>
            <p:ph idx="1"/>
          </p:nvPr>
        </p:nvSpPr>
        <p:spPr>
          <a:xfrm>
            <a:off x="732608" y="1905000"/>
            <a:ext cx="10744200" cy="4337274"/>
          </a:xfrm>
        </p:spPr>
        <p:txBody>
          <a:bodyPr>
            <a:noAutofit/>
          </a:bodyPr>
          <a:lstStyle/>
          <a:p>
            <a:pPr>
              <a:lnSpc>
                <a:spcPts val="4200"/>
              </a:lnSpc>
              <a:spcBef>
                <a:spcPts val="600"/>
              </a:spcBef>
              <a:spcAft>
                <a:spcPts val="1200"/>
              </a:spcAft>
              <a:buClr>
                <a:srgbClr val="AD403D"/>
              </a:buClr>
              <a:buFont typeface="Wingdings" charset="2"/>
              <a:buChar char="§"/>
            </a:pPr>
            <a:r>
              <a:rPr lang="en-US" sz="3600" dirty="0">
                <a:solidFill>
                  <a:srgbClr val="1F497D"/>
                </a:solidFill>
              </a:rPr>
              <a:t>Individual photos of graduates and returning alumni receiving diplomas and being hooded, as well as posed photos after exiting the stage, will be taken by a professional photographer.</a:t>
            </a:r>
          </a:p>
          <a:p>
            <a:pPr>
              <a:lnSpc>
                <a:spcPts val="4200"/>
              </a:lnSpc>
              <a:spcBef>
                <a:spcPts val="600"/>
              </a:spcBef>
              <a:spcAft>
                <a:spcPts val="1200"/>
              </a:spcAft>
              <a:buClr>
                <a:srgbClr val="AD403D"/>
              </a:buClr>
              <a:buFont typeface="Wingdings" charset="2"/>
              <a:buChar char="§"/>
            </a:pPr>
            <a:r>
              <a:rPr lang="en-US" sz="3600" dirty="0">
                <a:solidFill>
                  <a:srgbClr val="1F497D"/>
                </a:solidFill>
              </a:rPr>
              <a:t>It is important to keep the photography line running smoothly, so DO NOT STOP on the stage or stairs to pose for photos for friends or family</a:t>
            </a:r>
          </a:p>
        </p:txBody>
      </p:sp>
    </p:spTree>
    <p:extLst>
      <p:ext uri="{BB962C8B-B14F-4D97-AF65-F5344CB8AC3E}">
        <p14:creationId xmlns:p14="http://schemas.microsoft.com/office/powerpoint/2010/main" val="385316701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E6614CFC-8F09-4F9C-F788-99EFF525D0AD}"/>
              </a:ext>
            </a:extLst>
          </p:cNvPr>
          <p:cNvSpPr>
            <a:spLocks noGrp="1"/>
          </p:cNvSpPr>
          <p:nvPr>
            <p:ph type="title"/>
          </p:nvPr>
        </p:nvSpPr>
        <p:spPr>
          <a:xfrm>
            <a:off x="0" y="838200"/>
            <a:ext cx="12192000" cy="1143000"/>
          </a:xfrm>
        </p:spPr>
        <p:txBody>
          <a:bodyPr>
            <a:noAutofit/>
          </a:bodyPr>
          <a:lstStyle/>
          <a:p>
            <a:r>
              <a:rPr lang="en-US" sz="6600" b="1" dirty="0" err="1">
                <a:solidFill>
                  <a:srgbClr val="AD403D"/>
                </a:solidFill>
              </a:rPr>
              <a:t>GradImages</a:t>
            </a:r>
            <a:endParaRPr lang="en-US" sz="2000" b="1" dirty="0">
              <a:solidFill>
                <a:srgbClr val="AD403D"/>
              </a:solidFill>
            </a:endParaRPr>
          </a:p>
        </p:txBody>
      </p:sp>
      <p:sp>
        <p:nvSpPr>
          <p:cNvPr id="6" name="Content Placeholder 5"/>
          <p:cNvSpPr>
            <a:spLocks noGrp="1"/>
          </p:cNvSpPr>
          <p:nvPr>
            <p:ph idx="1"/>
          </p:nvPr>
        </p:nvSpPr>
        <p:spPr>
          <a:xfrm>
            <a:off x="1143000" y="1943777"/>
            <a:ext cx="9906000" cy="4761823"/>
          </a:xfrm>
        </p:spPr>
        <p:txBody>
          <a:bodyPr>
            <a:noAutofit/>
          </a:bodyPr>
          <a:lstStyle/>
          <a:p>
            <a:pPr>
              <a:lnSpc>
                <a:spcPts val="4200"/>
              </a:lnSpc>
              <a:spcBef>
                <a:spcPts val="1200"/>
              </a:spcBef>
              <a:spcAft>
                <a:spcPts val="600"/>
              </a:spcAft>
              <a:buClr>
                <a:srgbClr val="AD403D"/>
              </a:buClr>
              <a:buFont typeface="Wingdings" charset="2"/>
              <a:buChar char="§"/>
            </a:pPr>
            <a:r>
              <a:rPr lang="en-US" sz="3600" dirty="0">
                <a:solidFill>
                  <a:srgbClr val="1F497D"/>
                </a:solidFill>
              </a:rPr>
              <a:t>Individual photos are available for purchase and a link will be emailed to you within 72 hours of graduation at the non-EVMS email address you provided during registration.</a:t>
            </a:r>
          </a:p>
          <a:p>
            <a:pPr>
              <a:lnSpc>
                <a:spcPts val="4200"/>
              </a:lnSpc>
              <a:spcBef>
                <a:spcPts val="1200"/>
              </a:spcBef>
              <a:spcAft>
                <a:spcPts val="600"/>
              </a:spcAft>
              <a:buClr>
                <a:srgbClr val="AD403D"/>
              </a:buClr>
              <a:buFont typeface="Wingdings" charset="2"/>
              <a:buChar char="§"/>
            </a:pPr>
            <a:r>
              <a:rPr lang="en-US" sz="3600" dirty="0">
                <a:solidFill>
                  <a:srgbClr val="1F497D"/>
                </a:solidFill>
              </a:rPr>
              <a:t>Photos will also be available at gradimages.com, additional photos taken by EVMS will be posted on EVMS Flickr site.</a:t>
            </a:r>
          </a:p>
        </p:txBody>
      </p:sp>
    </p:spTree>
    <p:extLst>
      <p:ext uri="{BB962C8B-B14F-4D97-AF65-F5344CB8AC3E}">
        <p14:creationId xmlns:p14="http://schemas.microsoft.com/office/powerpoint/2010/main" val="336192761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Confetti Wands</a:t>
            </a:r>
            <a:endParaRPr lang="en-US" sz="2000" b="1" dirty="0">
              <a:solidFill>
                <a:srgbClr val="AD403D"/>
              </a:solidFill>
            </a:endParaRPr>
          </a:p>
        </p:txBody>
      </p:sp>
      <p:sp>
        <p:nvSpPr>
          <p:cNvPr id="6" name="Content Placeholder 5"/>
          <p:cNvSpPr>
            <a:spLocks noGrp="1"/>
          </p:cNvSpPr>
          <p:nvPr>
            <p:ph idx="1"/>
          </p:nvPr>
        </p:nvSpPr>
        <p:spPr>
          <a:xfrm>
            <a:off x="990600" y="1905000"/>
            <a:ext cx="10210800" cy="5181600"/>
          </a:xfrm>
        </p:spPr>
        <p:txBody>
          <a:bodyPr>
            <a:noAutofit/>
          </a:bodyPr>
          <a:lstStyle/>
          <a:p>
            <a:pPr>
              <a:lnSpc>
                <a:spcPts val="4200"/>
              </a:lnSpc>
              <a:spcBef>
                <a:spcPts val="1200"/>
              </a:spcBef>
              <a:spcAft>
                <a:spcPts val="600"/>
              </a:spcAft>
              <a:buClr>
                <a:srgbClr val="AD403D"/>
              </a:buClr>
              <a:buFont typeface="Wingdings" charset="2"/>
              <a:buChar char="§"/>
            </a:pPr>
            <a:r>
              <a:rPr lang="en-US" sz="3600" dirty="0">
                <a:solidFill>
                  <a:srgbClr val="1F497D"/>
                </a:solidFill>
              </a:rPr>
              <a:t>At the end of ceremony, the Chief Marshal will ask graduates to rise. At this time, retrieve confetti wands from under your seats.</a:t>
            </a:r>
          </a:p>
          <a:p>
            <a:pPr>
              <a:lnSpc>
                <a:spcPts val="4200"/>
              </a:lnSpc>
              <a:spcBef>
                <a:spcPts val="1200"/>
              </a:spcBef>
              <a:spcAft>
                <a:spcPts val="600"/>
              </a:spcAft>
              <a:buClr>
                <a:srgbClr val="AD403D"/>
              </a:buClr>
              <a:buFont typeface="Wingdings" charset="2"/>
              <a:buChar char="§"/>
            </a:pPr>
            <a:r>
              <a:rPr lang="en-US" sz="3600" dirty="0">
                <a:solidFill>
                  <a:srgbClr val="1F497D"/>
                </a:solidFill>
              </a:rPr>
              <a:t>When audience is asked to congratulate the graduates and alumni, applause and music will begin. Release confetti wands at this time – NOT BEFORE.</a:t>
            </a:r>
          </a:p>
        </p:txBody>
      </p:sp>
    </p:spTree>
    <p:extLst>
      <p:ext uri="{BB962C8B-B14F-4D97-AF65-F5344CB8AC3E}">
        <p14:creationId xmlns:p14="http://schemas.microsoft.com/office/powerpoint/2010/main" val="320856868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Recessional</a:t>
            </a:r>
          </a:p>
        </p:txBody>
      </p:sp>
      <p:sp>
        <p:nvSpPr>
          <p:cNvPr id="6" name="Content Placeholder 5"/>
          <p:cNvSpPr>
            <a:spLocks noGrp="1"/>
          </p:cNvSpPr>
          <p:nvPr>
            <p:ph idx="1"/>
          </p:nvPr>
        </p:nvSpPr>
        <p:spPr>
          <a:xfrm>
            <a:off x="1066800" y="1828800"/>
            <a:ext cx="10058400" cy="5138692"/>
          </a:xfrm>
        </p:spPr>
        <p:txBody>
          <a:bodyPr>
            <a:noAutofit/>
          </a:bodyPr>
          <a:lstStyle/>
          <a:p>
            <a:pPr>
              <a:lnSpc>
                <a:spcPts val="4000"/>
              </a:lnSpc>
              <a:spcBef>
                <a:spcPts val="1200"/>
              </a:spcBef>
              <a:spcAft>
                <a:spcPts val="600"/>
              </a:spcAft>
              <a:buClr>
                <a:srgbClr val="AD403D"/>
              </a:buClr>
              <a:buFont typeface="Wingdings" charset="2"/>
              <a:buChar char="§"/>
            </a:pPr>
            <a:r>
              <a:rPr lang="en-US" sz="3600" dirty="0">
                <a:solidFill>
                  <a:srgbClr val="1F497D"/>
                </a:solidFill>
              </a:rPr>
              <a:t>Following, the recessional occurs in the following order:</a:t>
            </a:r>
          </a:p>
          <a:p>
            <a:pPr lvl="1">
              <a:lnSpc>
                <a:spcPts val="4000"/>
              </a:lnSpc>
              <a:spcBef>
                <a:spcPts val="1200"/>
              </a:spcBef>
              <a:spcAft>
                <a:spcPts val="600"/>
              </a:spcAft>
            </a:pPr>
            <a:r>
              <a:rPr lang="en-US" sz="3600" dirty="0">
                <a:solidFill>
                  <a:srgbClr val="1F497D"/>
                </a:solidFill>
              </a:rPr>
              <a:t> Platform Party </a:t>
            </a:r>
          </a:p>
          <a:p>
            <a:pPr lvl="1">
              <a:lnSpc>
                <a:spcPts val="4000"/>
              </a:lnSpc>
              <a:spcBef>
                <a:spcPts val="1200"/>
              </a:spcBef>
              <a:spcAft>
                <a:spcPts val="600"/>
              </a:spcAft>
            </a:pPr>
            <a:r>
              <a:rPr lang="en-US" sz="3600" dirty="0">
                <a:solidFill>
                  <a:srgbClr val="1F497D"/>
                </a:solidFill>
              </a:rPr>
              <a:t> Faculty</a:t>
            </a:r>
          </a:p>
          <a:p>
            <a:pPr lvl="1">
              <a:lnSpc>
                <a:spcPts val="4000"/>
              </a:lnSpc>
              <a:spcBef>
                <a:spcPts val="1200"/>
              </a:spcBef>
              <a:spcAft>
                <a:spcPts val="600"/>
              </a:spcAft>
            </a:pPr>
            <a:r>
              <a:rPr lang="en-US" sz="3600" dirty="0">
                <a:solidFill>
                  <a:srgbClr val="1F497D"/>
                </a:solidFill>
              </a:rPr>
              <a:t> Last rows on both sides of arena floor begin first; an usher will direct you.</a:t>
            </a:r>
          </a:p>
          <a:p>
            <a:pPr>
              <a:lnSpc>
                <a:spcPts val="4000"/>
              </a:lnSpc>
              <a:spcBef>
                <a:spcPts val="1200"/>
              </a:spcBef>
              <a:spcAft>
                <a:spcPts val="600"/>
              </a:spcAft>
              <a:buClr>
                <a:srgbClr val="AD403D"/>
              </a:buClr>
              <a:buFont typeface="Wingdings" charset="2"/>
              <a:buChar char="§"/>
            </a:pPr>
            <a:r>
              <a:rPr lang="en-US" sz="3600" dirty="0">
                <a:solidFill>
                  <a:srgbClr val="1F497D"/>
                </a:solidFill>
              </a:rPr>
              <a:t>Move more rapidly. SPACING IS NOT IMPORTANT</a:t>
            </a:r>
          </a:p>
          <a:p>
            <a:pPr>
              <a:lnSpc>
                <a:spcPts val="4000"/>
              </a:lnSpc>
              <a:spcAft>
                <a:spcPts val="600"/>
              </a:spcAft>
            </a:pPr>
            <a:endParaRPr lang="en-US" sz="3600" dirty="0">
              <a:solidFill>
                <a:srgbClr val="1F497D"/>
              </a:solidFill>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Post Ceremony</a:t>
            </a:r>
          </a:p>
        </p:txBody>
      </p:sp>
      <p:sp>
        <p:nvSpPr>
          <p:cNvPr id="6" name="Content Placeholder 5"/>
          <p:cNvSpPr>
            <a:spLocks noGrp="1"/>
          </p:cNvSpPr>
          <p:nvPr>
            <p:ph idx="1"/>
          </p:nvPr>
        </p:nvSpPr>
        <p:spPr>
          <a:xfrm>
            <a:off x="892629" y="1981200"/>
            <a:ext cx="10507495" cy="4724400"/>
          </a:xfrm>
        </p:spPr>
        <p:txBody>
          <a:bodyPr>
            <a:noAutofit/>
          </a:bodyPr>
          <a:lstStyle/>
          <a:p>
            <a:pPr>
              <a:lnSpc>
                <a:spcPts val="4000"/>
              </a:lnSpc>
              <a:spcBef>
                <a:spcPts val="1200"/>
              </a:spcBef>
              <a:spcAft>
                <a:spcPts val="600"/>
              </a:spcAft>
              <a:buClr>
                <a:srgbClr val="AD403D"/>
              </a:buClr>
              <a:buFont typeface="Wingdings" charset="2"/>
              <a:buChar char="§"/>
            </a:pPr>
            <a:r>
              <a:rPr lang="en-US" sz="3400" dirty="0">
                <a:solidFill>
                  <a:srgbClr val="1F497D"/>
                </a:solidFill>
              </a:rPr>
              <a:t>Collect personal items stored with EVMS Police.</a:t>
            </a:r>
          </a:p>
          <a:p>
            <a:pPr>
              <a:lnSpc>
                <a:spcPts val="4000"/>
              </a:lnSpc>
              <a:spcBef>
                <a:spcPts val="1200"/>
              </a:spcBef>
              <a:spcAft>
                <a:spcPts val="600"/>
              </a:spcAft>
              <a:buClr>
                <a:srgbClr val="AD403D"/>
              </a:buClr>
              <a:buFont typeface="Wingdings" charset="2"/>
              <a:buChar char="§"/>
            </a:pPr>
            <a:r>
              <a:rPr lang="en-US" sz="3400" dirty="0">
                <a:solidFill>
                  <a:srgbClr val="1F497D"/>
                </a:solidFill>
              </a:rPr>
              <a:t>Class of 2022 Alumni who did not pick up their class pins/gift earlier in the week proceed to the Alumni Table.</a:t>
            </a:r>
          </a:p>
          <a:p>
            <a:pPr>
              <a:lnSpc>
                <a:spcPts val="4000"/>
              </a:lnSpc>
              <a:spcBef>
                <a:spcPts val="1200"/>
              </a:spcBef>
              <a:spcAft>
                <a:spcPts val="600"/>
              </a:spcAft>
              <a:buClr>
                <a:srgbClr val="AD403D"/>
              </a:buClr>
              <a:buFont typeface="Wingdings" charset="2"/>
              <a:buChar char="§"/>
            </a:pPr>
            <a:r>
              <a:rPr lang="en-US" sz="3400" dirty="0">
                <a:solidFill>
                  <a:srgbClr val="1F497D"/>
                </a:solidFill>
              </a:rPr>
              <a:t>Return any borrowed regalia items to the regalia table. Otherwise, regalia is yours to keep.</a:t>
            </a:r>
          </a:p>
          <a:p>
            <a:pPr>
              <a:lnSpc>
                <a:spcPts val="4000"/>
              </a:lnSpc>
              <a:spcBef>
                <a:spcPts val="1200"/>
              </a:spcBef>
              <a:spcAft>
                <a:spcPts val="600"/>
              </a:spcAft>
              <a:buClr>
                <a:srgbClr val="AD403D"/>
              </a:buClr>
              <a:buFont typeface="Wingdings" charset="2"/>
              <a:buChar char="§"/>
            </a:pPr>
            <a:r>
              <a:rPr lang="en-US" sz="3400" dirty="0">
                <a:solidFill>
                  <a:srgbClr val="1F497D"/>
                </a:solidFill>
              </a:rPr>
              <a:t>Head up to the outdoor plaza to meet your family and friends.</a:t>
            </a:r>
          </a:p>
        </p:txBody>
      </p:sp>
    </p:spTree>
    <p:extLst>
      <p:ext uri="{BB962C8B-B14F-4D97-AF65-F5344CB8AC3E}">
        <p14:creationId xmlns:p14="http://schemas.microsoft.com/office/powerpoint/2010/main" val="429132223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02714"/>
            <a:ext cx="12192000" cy="1143000"/>
          </a:xfrm>
        </p:spPr>
        <p:txBody>
          <a:bodyPr>
            <a:noAutofit/>
          </a:bodyPr>
          <a:lstStyle/>
          <a:p>
            <a:r>
              <a:rPr lang="en-US" sz="6600" b="1" dirty="0">
                <a:solidFill>
                  <a:srgbClr val="AD403D"/>
                </a:solidFill>
              </a:rPr>
              <a:t>Diplomas  </a:t>
            </a:r>
          </a:p>
        </p:txBody>
      </p:sp>
      <p:sp>
        <p:nvSpPr>
          <p:cNvPr id="6" name="Content Placeholder 5"/>
          <p:cNvSpPr>
            <a:spLocks noGrp="1"/>
          </p:cNvSpPr>
          <p:nvPr>
            <p:ph idx="1"/>
          </p:nvPr>
        </p:nvSpPr>
        <p:spPr>
          <a:xfrm>
            <a:off x="838200" y="1945714"/>
            <a:ext cx="10591800" cy="4455086"/>
          </a:xfrm>
        </p:spPr>
        <p:txBody>
          <a:bodyPr>
            <a:noAutofit/>
          </a:bodyPr>
          <a:lstStyle/>
          <a:p>
            <a:pPr>
              <a:lnSpc>
                <a:spcPts val="4000"/>
              </a:lnSpc>
              <a:spcBef>
                <a:spcPts val="1200"/>
              </a:spcBef>
              <a:spcAft>
                <a:spcPts val="600"/>
              </a:spcAft>
              <a:buClr>
                <a:srgbClr val="AD403D"/>
              </a:buClr>
              <a:buFont typeface="Wingdings" charset="2"/>
              <a:buChar char="§"/>
            </a:pPr>
            <a:r>
              <a:rPr lang="en-US" sz="3400" dirty="0">
                <a:solidFill>
                  <a:srgbClr val="1F497D"/>
                </a:solidFill>
              </a:rPr>
              <a:t>Diploma certificates are not in the covers you receive on stage. </a:t>
            </a:r>
          </a:p>
          <a:p>
            <a:pPr>
              <a:lnSpc>
                <a:spcPts val="4000"/>
              </a:lnSpc>
              <a:spcBef>
                <a:spcPts val="1200"/>
              </a:spcBef>
              <a:spcAft>
                <a:spcPts val="600"/>
              </a:spcAft>
              <a:buClr>
                <a:srgbClr val="AD403D"/>
              </a:buClr>
              <a:buFont typeface="Wingdings" charset="2"/>
              <a:buChar char="§"/>
            </a:pPr>
            <a:r>
              <a:rPr lang="en-US" sz="3400" dirty="0">
                <a:solidFill>
                  <a:srgbClr val="1F497D"/>
                </a:solidFill>
              </a:rPr>
              <a:t>2022 Graduates </a:t>
            </a:r>
            <a:r>
              <a:rPr lang="en-US" sz="3400" b="1" i="1" dirty="0">
                <a:solidFill>
                  <a:srgbClr val="1F497D"/>
                </a:solidFill>
              </a:rPr>
              <a:t>who have completed degree requirements </a:t>
            </a:r>
            <a:r>
              <a:rPr lang="en-US" sz="3400" dirty="0">
                <a:solidFill>
                  <a:srgbClr val="1F497D"/>
                </a:solidFill>
              </a:rPr>
              <a:t>will be mailed diplomas by the end of June.</a:t>
            </a:r>
          </a:p>
          <a:p>
            <a:pPr>
              <a:lnSpc>
                <a:spcPts val="4000"/>
              </a:lnSpc>
              <a:spcBef>
                <a:spcPts val="1200"/>
              </a:spcBef>
              <a:spcAft>
                <a:spcPts val="600"/>
              </a:spcAft>
              <a:buClr>
                <a:srgbClr val="AD403D"/>
              </a:buClr>
              <a:buFont typeface="Wingdings" charset="2"/>
              <a:buChar char="§"/>
            </a:pPr>
            <a:r>
              <a:rPr lang="en-US" sz="3400" dirty="0">
                <a:solidFill>
                  <a:srgbClr val="1F497D"/>
                </a:solidFill>
              </a:rPr>
              <a:t>Returning alumni walking in tomorrow’s ceremony should have received covers already. You may leave those received on stage in the Exhibition Hall.</a:t>
            </a:r>
          </a:p>
        </p:txBody>
      </p:sp>
    </p:spTree>
    <p:extLst>
      <p:ext uri="{BB962C8B-B14F-4D97-AF65-F5344CB8AC3E}">
        <p14:creationId xmlns:p14="http://schemas.microsoft.com/office/powerpoint/2010/main" val="374504122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1143000"/>
          </a:xfrm>
        </p:spPr>
        <p:txBody>
          <a:bodyPr>
            <a:normAutofit/>
          </a:bodyPr>
          <a:lstStyle/>
          <a:p>
            <a:r>
              <a:rPr lang="en-US" sz="6600" b="1" dirty="0">
                <a:solidFill>
                  <a:srgbClr val="AD403D"/>
                </a:solidFill>
              </a:rPr>
              <a:t>Name Pronunciation</a:t>
            </a:r>
          </a:p>
        </p:txBody>
      </p:sp>
      <p:sp>
        <p:nvSpPr>
          <p:cNvPr id="4" name="Content Placeholder 3"/>
          <p:cNvSpPr>
            <a:spLocks noGrp="1"/>
          </p:cNvSpPr>
          <p:nvPr>
            <p:ph idx="1"/>
          </p:nvPr>
        </p:nvSpPr>
        <p:spPr>
          <a:xfrm>
            <a:off x="381000" y="1828800"/>
            <a:ext cx="11353800" cy="4572000"/>
          </a:xfrm>
        </p:spPr>
        <p:txBody>
          <a:bodyPr>
            <a:noAutofit/>
          </a:bodyPr>
          <a:lstStyle/>
          <a:p>
            <a:pPr>
              <a:lnSpc>
                <a:spcPts val="3600"/>
              </a:lnSpc>
              <a:spcBef>
                <a:spcPts val="1200"/>
              </a:spcBef>
              <a:buClr>
                <a:srgbClr val="AD403D"/>
              </a:buClr>
              <a:buFont typeface="Wingdings" charset="2"/>
              <a:buChar char="§"/>
            </a:pPr>
            <a:r>
              <a:rPr lang="en-US" dirty="0">
                <a:solidFill>
                  <a:schemeClr val="bg2"/>
                </a:solidFill>
              </a:rPr>
              <a:t>Linguists/Readers have reviewed the name pronunciations you provided. </a:t>
            </a:r>
          </a:p>
          <a:p>
            <a:pPr>
              <a:lnSpc>
                <a:spcPts val="3600"/>
              </a:lnSpc>
              <a:spcBef>
                <a:spcPts val="1200"/>
              </a:spcBef>
              <a:buClr>
                <a:srgbClr val="AD403D"/>
              </a:buClr>
              <a:buFont typeface="Wingdings" charset="2"/>
              <a:buChar char="§"/>
            </a:pPr>
            <a:r>
              <a:rPr lang="en-US" dirty="0">
                <a:solidFill>
                  <a:schemeClr val="bg2"/>
                </a:solidFill>
              </a:rPr>
              <a:t>You will receive your reader card at the program table.</a:t>
            </a:r>
          </a:p>
          <a:p>
            <a:pPr>
              <a:lnSpc>
                <a:spcPts val="3600"/>
              </a:lnSpc>
              <a:spcBef>
                <a:spcPts val="1200"/>
              </a:spcBef>
              <a:buClr>
                <a:srgbClr val="AD403D"/>
              </a:buClr>
              <a:buFont typeface="Wingdings" charset="2"/>
              <a:buChar char="§"/>
            </a:pPr>
            <a:r>
              <a:rPr lang="en-US" dirty="0">
                <a:solidFill>
                  <a:schemeClr val="bg2"/>
                </a:solidFill>
              </a:rPr>
              <a:t>Review your reader card once for misspellings or other inaccuracies.</a:t>
            </a:r>
          </a:p>
          <a:p>
            <a:pPr>
              <a:lnSpc>
                <a:spcPts val="3600"/>
              </a:lnSpc>
              <a:spcBef>
                <a:spcPts val="1200"/>
              </a:spcBef>
              <a:buClr>
                <a:srgbClr val="AD403D"/>
              </a:buClr>
              <a:buFont typeface="Wingdings" charset="2"/>
              <a:buChar char="§"/>
            </a:pPr>
            <a:r>
              <a:rPr lang="en-US" dirty="0">
                <a:solidFill>
                  <a:schemeClr val="bg2"/>
                </a:solidFill>
              </a:rPr>
              <a:t>At the program table they will tell if you the Linguist has requested to see you prior to the ceremony. If so, please go directly to them after you check in at program table.</a:t>
            </a:r>
          </a:p>
          <a:p>
            <a:pPr>
              <a:lnSpc>
                <a:spcPts val="3600"/>
              </a:lnSpc>
              <a:spcBef>
                <a:spcPts val="1200"/>
              </a:spcBef>
              <a:buClr>
                <a:srgbClr val="AD403D"/>
              </a:buClr>
              <a:buFont typeface="Wingdings" charset="2"/>
              <a:buChar char="§"/>
            </a:pPr>
            <a:r>
              <a:rPr lang="en-US" dirty="0">
                <a:solidFill>
                  <a:schemeClr val="bg2"/>
                </a:solidFill>
              </a:rPr>
              <a:t>Do NOT write on your reader cards.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05000" y="1066800"/>
            <a:ext cx="8229600" cy="1143000"/>
          </a:xfrm>
        </p:spPr>
        <p:txBody>
          <a:bodyPr>
            <a:noAutofit/>
          </a:bodyPr>
          <a:lstStyle/>
          <a:p>
            <a:r>
              <a:rPr lang="en-US" sz="7200" b="1" dirty="0">
                <a:solidFill>
                  <a:srgbClr val="AD403D"/>
                </a:solidFill>
              </a:rPr>
              <a:t>Arrival</a:t>
            </a:r>
          </a:p>
        </p:txBody>
      </p:sp>
      <p:sp>
        <p:nvSpPr>
          <p:cNvPr id="4" name="TextBox 3"/>
          <p:cNvSpPr txBox="1"/>
          <p:nvPr/>
        </p:nvSpPr>
        <p:spPr>
          <a:xfrm>
            <a:off x="1517297" y="2362200"/>
            <a:ext cx="9144000" cy="3785652"/>
          </a:xfrm>
          <a:prstGeom prst="rect">
            <a:avLst/>
          </a:prstGeom>
          <a:noFill/>
        </p:spPr>
        <p:txBody>
          <a:bodyPr wrap="square" rtlCol="0">
            <a:spAutoFit/>
          </a:bodyPr>
          <a:lstStyle/>
          <a:p>
            <a:pPr algn="ctr">
              <a:lnSpc>
                <a:spcPct val="80000"/>
              </a:lnSpc>
            </a:pPr>
            <a:r>
              <a:rPr lang="en-US" sz="6000" dirty="0">
                <a:solidFill>
                  <a:schemeClr val="bg2"/>
                </a:solidFill>
              </a:rPr>
              <a:t>PLEASE REMEMBER:</a:t>
            </a:r>
          </a:p>
          <a:p>
            <a:pPr algn="ctr">
              <a:lnSpc>
                <a:spcPct val="80000"/>
              </a:lnSpc>
            </a:pPr>
            <a:endParaRPr lang="en-US" sz="4000" dirty="0">
              <a:solidFill>
                <a:schemeClr val="bg2"/>
              </a:solidFill>
            </a:endParaRPr>
          </a:p>
          <a:p>
            <a:pPr algn="ctr">
              <a:lnSpc>
                <a:spcPct val="80000"/>
              </a:lnSpc>
            </a:pPr>
            <a:r>
              <a:rPr lang="en-US" sz="4000" dirty="0">
                <a:solidFill>
                  <a:schemeClr val="bg2"/>
                </a:solidFill>
              </a:rPr>
              <a:t>Plan to be here no later than</a:t>
            </a:r>
            <a:r>
              <a:rPr lang="en-US" sz="4800" dirty="0"/>
              <a:t/>
            </a:r>
            <a:br>
              <a:rPr lang="en-US" sz="4800" dirty="0"/>
            </a:br>
            <a:r>
              <a:rPr lang="en-US" sz="12000" dirty="0">
                <a:solidFill>
                  <a:srgbClr val="AD403D"/>
                </a:solidFill>
              </a:rPr>
              <a:t>8:30 a.m.</a:t>
            </a:r>
            <a:r>
              <a:rPr lang="en-US" sz="4800" dirty="0"/>
              <a:t/>
            </a:r>
            <a:br>
              <a:rPr lang="en-US" sz="4800" dirty="0"/>
            </a:br>
            <a:r>
              <a:rPr lang="en-US" sz="4000" dirty="0">
                <a:solidFill>
                  <a:schemeClr val="bg2"/>
                </a:solidFill>
              </a:rPr>
              <a:t>on Saturday morning.</a:t>
            </a:r>
          </a:p>
        </p:txBody>
      </p:sp>
    </p:spTree>
    <p:extLst>
      <p:ext uri="{BB962C8B-B14F-4D97-AF65-F5344CB8AC3E}">
        <p14:creationId xmlns:p14="http://schemas.microsoft.com/office/powerpoint/2010/main" val="48100515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49086"/>
            <a:ext cx="12192000" cy="1143000"/>
          </a:xfrm>
        </p:spPr>
        <p:txBody>
          <a:bodyPr>
            <a:normAutofit/>
          </a:bodyPr>
          <a:lstStyle/>
          <a:p>
            <a:r>
              <a:rPr lang="en-US" sz="6600" b="1" dirty="0">
                <a:solidFill>
                  <a:srgbClr val="AD403D"/>
                </a:solidFill>
              </a:rPr>
              <a:t>Sample Reader Card</a:t>
            </a:r>
          </a:p>
        </p:txBody>
      </p:sp>
      <p:pic>
        <p:nvPicPr>
          <p:cNvPr id="3" name="Picture 2" descr="Sample reader card with graduate name, phonetic pronunciation and program nam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2605" y="1981200"/>
            <a:ext cx="5996605" cy="4603750"/>
          </a:xfrm>
          <a:prstGeom prst="rect">
            <a:avLst/>
          </a:prstGeom>
          <a:ln w="6350">
            <a:solidFill>
              <a:schemeClr val="tx2">
                <a:lumMod val="50000"/>
              </a:schemeClr>
            </a:solidFill>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54653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1"/>
          <p:cNvSpPr>
            <a:spLocks noGrp="1"/>
          </p:cNvSpPr>
          <p:nvPr>
            <p:ph type="title"/>
          </p:nvPr>
        </p:nvSpPr>
        <p:spPr>
          <a:xfrm>
            <a:off x="0" y="807541"/>
            <a:ext cx="12192000" cy="1143000"/>
          </a:xfrm>
        </p:spPr>
        <p:txBody>
          <a:bodyPr>
            <a:normAutofit/>
          </a:bodyPr>
          <a:lstStyle/>
          <a:p>
            <a:r>
              <a:rPr lang="en-US" sz="6600" b="1" dirty="0">
                <a:solidFill>
                  <a:srgbClr val="AD403D"/>
                </a:solidFill>
              </a:rPr>
              <a:t>Alumni Association</a:t>
            </a:r>
          </a:p>
        </p:txBody>
      </p:sp>
      <p:sp>
        <p:nvSpPr>
          <p:cNvPr id="58" name="Content Placeholder 3"/>
          <p:cNvSpPr>
            <a:spLocks noGrp="1"/>
          </p:cNvSpPr>
          <p:nvPr>
            <p:ph idx="1"/>
          </p:nvPr>
        </p:nvSpPr>
        <p:spPr>
          <a:xfrm>
            <a:off x="990600" y="1828800"/>
            <a:ext cx="10287000" cy="4876800"/>
          </a:xfrm>
        </p:spPr>
        <p:txBody>
          <a:bodyPr>
            <a:normAutofit fontScale="92500"/>
          </a:bodyPr>
          <a:lstStyle/>
          <a:p>
            <a:pPr marL="0" indent="0">
              <a:spcBef>
                <a:spcPts val="1800"/>
              </a:spcBef>
              <a:buClr>
                <a:srgbClr val="AD403D"/>
              </a:buClr>
              <a:buNone/>
            </a:pPr>
            <a:r>
              <a:rPr lang="en-US" sz="3900" b="1" dirty="0">
                <a:solidFill>
                  <a:schemeClr val="bg2"/>
                </a:solidFill>
              </a:rPr>
              <a:t>Stay Connected</a:t>
            </a:r>
          </a:p>
          <a:p>
            <a:pPr>
              <a:lnSpc>
                <a:spcPts val="3600"/>
              </a:lnSpc>
              <a:spcBef>
                <a:spcPts val="1800"/>
              </a:spcBef>
              <a:buClr>
                <a:srgbClr val="AD403D"/>
              </a:buClr>
              <a:buFont typeface="Wingdings" charset="2"/>
              <a:buChar char="§"/>
            </a:pPr>
            <a:r>
              <a:rPr lang="en-US" sz="3500" dirty="0">
                <a:solidFill>
                  <a:schemeClr val="bg2"/>
                </a:solidFill>
              </a:rPr>
              <a:t>Create your alumni profile at </a:t>
            </a:r>
            <a:r>
              <a:rPr lang="en-US" sz="3500" b="1" dirty="0">
                <a:solidFill>
                  <a:schemeClr val="bg2"/>
                </a:solidFill>
              </a:rPr>
              <a:t>EVMS.EDU/ALUMNI</a:t>
            </a:r>
          </a:p>
          <a:p>
            <a:pPr>
              <a:lnSpc>
                <a:spcPts val="3600"/>
              </a:lnSpc>
              <a:spcBef>
                <a:spcPts val="1800"/>
              </a:spcBef>
              <a:buClr>
                <a:srgbClr val="AD403D"/>
              </a:buClr>
              <a:buFont typeface="Wingdings" charset="2"/>
              <a:buChar char="§"/>
            </a:pPr>
            <a:r>
              <a:rPr lang="en-US" sz="3500" dirty="0">
                <a:solidFill>
                  <a:schemeClr val="bg2"/>
                </a:solidFill>
              </a:rPr>
              <a:t>Attend Alumni Events</a:t>
            </a:r>
          </a:p>
          <a:p>
            <a:pPr>
              <a:lnSpc>
                <a:spcPts val="3600"/>
              </a:lnSpc>
              <a:spcBef>
                <a:spcPts val="1800"/>
              </a:spcBef>
              <a:buClr>
                <a:srgbClr val="AD403D"/>
              </a:buClr>
              <a:buFont typeface="Wingdings" charset="2"/>
              <a:buChar char="§"/>
            </a:pPr>
            <a:r>
              <a:rPr lang="en-US" sz="3500" dirty="0">
                <a:solidFill>
                  <a:schemeClr val="bg2"/>
                </a:solidFill>
              </a:rPr>
              <a:t>Follow Us on Facebook at </a:t>
            </a:r>
            <a:r>
              <a:rPr lang="en-US" sz="3500" b="1" dirty="0">
                <a:solidFill>
                  <a:schemeClr val="bg2"/>
                </a:solidFill>
              </a:rPr>
              <a:t>Facebook.com/</a:t>
            </a:r>
            <a:r>
              <a:rPr lang="en-US" sz="3500" b="1" dirty="0" err="1">
                <a:solidFill>
                  <a:schemeClr val="bg2"/>
                </a:solidFill>
              </a:rPr>
              <a:t>EVMSAlumni</a:t>
            </a:r>
            <a:endParaRPr lang="en-US" sz="3500" b="1" dirty="0">
              <a:solidFill>
                <a:schemeClr val="bg2"/>
              </a:solidFill>
            </a:endParaRPr>
          </a:p>
          <a:p>
            <a:pPr>
              <a:lnSpc>
                <a:spcPts val="3600"/>
              </a:lnSpc>
              <a:spcBef>
                <a:spcPts val="1800"/>
              </a:spcBef>
              <a:buClr>
                <a:srgbClr val="AD403D"/>
              </a:buClr>
              <a:buFont typeface="Wingdings" charset="2"/>
              <a:buChar char="§"/>
            </a:pPr>
            <a:r>
              <a:rPr lang="en-US" sz="3500" dirty="0">
                <a:solidFill>
                  <a:schemeClr val="bg2"/>
                </a:solidFill>
              </a:rPr>
              <a:t>Submit Class Notes</a:t>
            </a:r>
          </a:p>
          <a:p>
            <a:pPr>
              <a:lnSpc>
                <a:spcPts val="3600"/>
              </a:lnSpc>
              <a:spcBef>
                <a:spcPts val="1800"/>
              </a:spcBef>
              <a:buClr>
                <a:srgbClr val="AD403D"/>
              </a:buClr>
              <a:buFont typeface="Wingdings" charset="2"/>
              <a:buChar char="§"/>
            </a:pPr>
            <a:r>
              <a:rPr lang="en-US" sz="3500" dirty="0">
                <a:solidFill>
                  <a:schemeClr val="bg2"/>
                </a:solidFill>
              </a:rPr>
              <a:t>Support students following in your footsteps by volunteering</a:t>
            </a:r>
          </a:p>
          <a:p>
            <a:pPr>
              <a:spcBef>
                <a:spcPts val="1800"/>
              </a:spcBef>
              <a:buClr>
                <a:srgbClr val="AD403D"/>
              </a:buClr>
              <a:buFont typeface="Wingdings" charset="2"/>
              <a:buChar char="§"/>
            </a:pPr>
            <a:endParaRPr lang="en-US" sz="2200" dirty="0">
              <a:solidFill>
                <a:schemeClr val="bg2"/>
              </a:solidFill>
            </a:endParaRPr>
          </a:p>
        </p:txBody>
      </p:sp>
    </p:spTree>
    <p:extLst>
      <p:ext uri="{BB962C8B-B14F-4D97-AF65-F5344CB8AC3E}">
        <p14:creationId xmlns:p14="http://schemas.microsoft.com/office/powerpoint/2010/main" val="2454521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1">
            <a:extLst>
              <a:ext uri="{FF2B5EF4-FFF2-40B4-BE49-F238E27FC236}">
                <a16:creationId xmlns:a16="http://schemas.microsoft.com/office/drawing/2014/main" id="{DC65DE47-33A1-A8C2-05BA-2ADEDDA87181}"/>
              </a:ext>
            </a:extLst>
          </p:cNvPr>
          <p:cNvSpPr>
            <a:spLocks noGrp="1"/>
          </p:cNvSpPr>
          <p:nvPr>
            <p:ph type="title"/>
          </p:nvPr>
        </p:nvSpPr>
        <p:spPr>
          <a:xfrm>
            <a:off x="0" y="807541"/>
            <a:ext cx="12192000" cy="1143000"/>
          </a:xfrm>
        </p:spPr>
        <p:txBody>
          <a:bodyPr>
            <a:normAutofit/>
          </a:bodyPr>
          <a:lstStyle/>
          <a:p>
            <a:r>
              <a:rPr lang="en-US" sz="6600" b="1" dirty="0">
                <a:solidFill>
                  <a:srgbClr val="AD403D"/>
                </a:solidFill>
              </a:rPr>
              <a:t>Alumni Association</a:t>
            </a:r>
          </a:p>
        </p:txBody>
      </p:sp>
      <p:sp>
        <p:nvSpPr>
          <p:cNvPr id="5" name="Content Placeholder 3"/>
          <p:cNvSpPr>
            <a:spLocks noGrp="1"/>
          </p:cNvSpPr>
          <p:nvPr>
            <p:ph idx="1"/>
          </p:nvPr>
        </p:nvSpPr>
        <p:spPr>
          <a:xfrm>
            <a:off x="1249363" y="1876869"/>
            <a:ext cx="9723437" cy="2488756"/>
          </a:xfrm>
        </p:spPr>
        <p:txBody>
          <a:bodyPr>
            <a:normAutofit lnSpcReduction="10000"/>
          </a:bodyPr>
          <a:lstStyle/>
          <a:p>
            <a:pPr marL="0" indent="0">
              <a:spcBef>
                <a:spcPts val="1800"/>
              </a:spcBef>
              <a:buNone/>
            </a:pPr>
            <a:r>
              <a:rPr lang="en-US" sz="4000" b="1" dirty="0">
                <a:solidFill>
                  <a:schemeClr val="bg2"/>
                </a:solidFill>
              </a:rPr>
              <a:t>Class of 2022, Did You Get Your Alumni Gift?</a:t>
            </a:r>
          </a:p>
          <a:p>
            <a:pPr marL="0" indent="0">
              <a:lnSpc>
                <a:spcPts val="4200"/>
              </a:lnSpc>
              <a:spcBef>
                <a:spcPts val="1800"/>
              </a:spcBef>
              <a:buNone/>
            </a:pPr>
            <a:r>
              <a:rPr lang="en-US" sz="3600" dirty="0">
                <a:solidFill>
                  <a:schemeClr val="bg2"/>
                </a:solidFill>
              </a:rPr>
              <a:t>If you haven’t received your alumni gift, please visit the alumni tables near the main entrance of the Exhibition Hall on your way out.</a:t>
            </a:r>
          </a:p>
        </p:txBody>
      </p:sp>
    </p:spTree>
    <p:extLst>
      <p:ext uri="{BB962C8B-B14F-4D97-AF65-F5344CB8AC3E}">
        <p14:creationId xmlns:p14="http://schemas.microsoft.com/office/powerpoint/2010/main" val="2271496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53083"/>
            <a:ext cx="12192000" cy="1143000"/>
          </a:xfrm>
        </p:spPr>
        <p:txBody>
          <a:bodyPr>
            <a:normAutofit/>
          </a:bodyPr>
          <a:lstStyle/>
          <a:p>
            <a:r>
              <a:rPr lang="en-US" sz="6600" b="1" dirty="0">
                <a:solidFill>
                  <a:srgbClr val="AD403D"/>
                </a:solidFill>
              </a:rPr>
              <a:t>Commencement App</a:t>
            </a:r>
          </a:p>
        </p:txBody>
      </p:sp>
      <p:sp>
        <p:nvSpPr>
          <p:cNvPr id="5" name="Content Placeholder 3"/>
          <p:cNvSpPr>
            <a:spLocks noGrp="1"/>
          </p:cNvSpPr>
          <p:nvPr>
            <p:ph idx="1"/>
          </p:nvPr>
        </p:nvSpPr>
        <p:spPr>
          <a:xfrm>
            <a:off x="1447800" y="1905000"/>
            <a:ext cx="9684103" cy="3490317"/>
          </a:xfrm>
        </p:spPr>
        <p:txBody>
          <a:bodyPr>
            <a:normAutofit/>
          </a:bodyPr>
          <a:lstStyle/>
          <a:p>
            <a:pPr>
              <a:lnSpc>
                <a:spcPts val="4300"/>
              </a:lnSpc>
              <a:spcBef>
                <a:spcPts val="1800"/>
              </a:spcBef>
              <a:buClr>
                <a:srgbClr val="AD403D"/>
              </a:buClr>
              <a:buFont typeface="Wingdings" charset="2"/>
              <a:buChar char="§"/>
            </a:pPr>
            <a:r>
              <a:rPr lang="en-US" sz="3600" dirty="0">
                <a:solidFill>
                  <a:schemeClr val="bg2"/>
                </a:solidFill>
              </a:rPr>
              <a:t>Download the Commencement App available for both Apple and Android users. </a:t>
            </a:r>
          </a:p>
          <a:p>
            <a:pPr>
              <a:lnSpc>
                <a:spcPts val="4300"/>
              </a:lnSpc>
              <a:spcBef>
                <a:spcPts val="1800"/>
              </a:spcBef>
              <a:buClr>
                <a:srgbClr val="AD403D"/>
              </a:buClr>
              <a:buFont typeface="Wingdings" charset="2"/>
              <a:buChar char="§"/>
            </a:pPr>
            <a:r>
              <a:rPr lang="en-US" sz="3600" dirty="0">
                <a:solidFill>
                  <a:schemeClr val="bg2"/>
                </a:solidFill>
              </a:rPr>
              <a:t>Notifications will be sent via the app for any last minute changes.</a:t>
            </a:r>
          </a:p>
        </p:txBody>
      </p:sp>
    </p:spTree>
    <p:extLst>
      <p:ext uri="{BB962C8B-B14F-4D97-AF65-F5344CB8AC3E}">
        <p14:creationId xmlns:p14="http://schemas.microsoft.com/office/powerpoint/2010/main" val="611556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8200"/>
            <a:ext cx="12192000" cy="1143000"/>
          </a:xfrm>
        </p:spPr>
        <p:txBody>
          <a:bodyPr>
            <a:noAutofit/>
          </a:bodyPr>
          <a:lstStyle/>
          <a:p>
            <a:r>
              <a:rPr lang="en-US" sz="6600" b="1" dirty="0">
                <a:solidFill>
                  <a:srgbClr val="AD403D"/>
                </a:solidFill>
              </a:rPr>
              <a:t>Reminders</a:t>
            </a:r>
            <a:endParaRPr lang="en-US" sz="2800" b="1" dirty="0">
              <a:solidFill>
                <a:srgbClr val="AD403D"/>
              </a:solidFill>
            </a:endParaRPr>
          </a:p>
        </p:txBody>
      </p:sp>
      <p:sp>
        <p:nvSpPr>
          <p:cNvPr id="6" name="Content Placeholder 5"/>
          <p:cNvSpPr>
            <a:spLocks noGrp="1"/>
          </p:cNvSpPr>
          <p:nvPr>
            <p:ph idx="1"/>
          </p:nvPr>
        </p:nvSpPr>
        <p:spPr>
          <a:xfrm>
            <a:off x="838200" y="1905000"/>
            <a:ext cx="10591800" cy="4876800"/>
          </a:xfrm>
        </p:spPr>
        <p:txBody>
          <a:bodyPr>
            <a:noAutofit/>
          </a:bodyPr>
          <a:lstStyle/>
          <a:p>
            <a:pPr>
              <a:lnSpc>
                <a:spcPts val="3800"/>
              </a:lnSpc>
              <a:spcBef>
                <a:spcPts val="1200"/>
              </a:spcBef>
              <a:spcAft>
                <a:spcPts val="600"/>
              </a:spcAft>
              <a:buClr>
                <a:srgbClr val="AD403D"/>
              </a:buClr>
              <a:buFont typeface="Wingdings" charset="2"/>
              <a:buChar char="§"/>
            </a:pPr>
            <a:r>
              <a:rPr lang="en-US" dirty="0">
                <a:solidFill>
                  <a:srgbClr val="1F497D"/>
                </a:solidFill>
              </a:rPr>
              <a:t>DON’T BE LATE! Expect delays (travel and entry security).</a:t>
            </a:r>
          </a:p>
          <a:p>
            <a:pPr>
              <a:lnSpc>
                <a:spcPts val="3800"/>
              </a:lnSpc>
              <a:spcBef>
                <a:spcPts val="1200"/>
              </a:spcBef>
              <a:spcAft>
                <a:spcPts val="600"/>
              </a:spcAft>
              <a:buClr>
                <a:srgbClr val="AD403D"/>
              </a:buClr>
              <a:buFont typeface="Wingdings" charset="2"/>
              <a:buChar char="§"/>
            </a:pPr>
            <a:r>
              <a:rPr lang="en-US" dirty="0">
                <a:solidFill>
                  <a:srgbClr val="1F497D"/>
                </a:solidFill>
              </a:rPr>
              <a:t>DON’T FORGET YOUR REGALIA! (Tam/Mortarboard, Gown, Hood, Tassel) </a:t>
            </a:r>
          </a:p>
          <a:p>
            <a:pPr>
              <a:lnSpc>
                <a:spcPts val="3800"/>
              </a:lnSpc>
              <a:spcBef>
                <a:spcPts val="1200"/>
              </a:spcBef>
              <a:spcAft>
                <a:spcPts val="600"/>
              </a:spcAft>
              <a:buClr>
                <a:srgbClr val="AD403D"/>
              </a:buClr>
              <a:buFont typeface="Wingdings" charset="2"/>
              <a:buChar char="§"/>
            </a:pPr>
            <a:r>
              <a:rPr lang="en-US" dirty="0">
                <a:solidFill>
                  <a:srgbClr val="1F497D"/>
                </a:solidFill>
              </a:rPr>
              <a:t>Bring $5 (CASH) to pay for parking on Saturday.</a:t>
            </a:r>
          </a:p>
          <a:p>
            <a:pPr>
              <a:lnSpc>
                <a:spcPts val="3800"/>
              </a:lnSpc>
              <a:spcBef>
                <a:spcPts val="1200"/>
              </a:spcBef>
              <a:spcAft>
                <a:spcPts val="600"/>
              </a:spcAft>
              <a:buClr>
                <a:srgbClr val="AD403D"/>
              </a:buClr>
              <a:buFont typeface="Wingdings" charset="2"/>
              <a:buChar char="§"/>
            </a:pPr>
            <a:r>
              <a:rPr lang="en-US" dirty="0">
                <a:solidFill>
                  <a:srgbClr val="1F497D"/>
                </a:solidFill>
              </a:rPr>
              <a:t>Please encourage your family &amp; friends to maintain decorum when your name is called (so that all names can be heard).</a:t>
            </a:r>
          </a:p>
          <a:p>
            <a:pPr>
              <a:lnSpc>
                <a:spcPts val="3800"/>
              </a:lnSpc>
              <a:spcBef>
                <a:spcPts val="1200"/>
              </a:spcBef>
              <a:spcAft>
                <a:spcPts val="600"/>
              </a:spcAft>
              <a:buClr>
                <a:srgbClr val="AD403D"/>
              </a:buClr>
              <a:buFont typeface="Wingdings" charset="2"/>
              <a:buChar char="§"/>
            </a:pPr>
            <a:r>
              <a:rPr lang="en-US" dirty="0">
                <a:solidFill>
                  <a:srgbClr val="1F497D"/>
                </a:solidFill>
              </a:rPr>
              <a:t>Lock valuables in your car or leave them with your family.</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953374"/>
            <a:ext cx="8229600" cy="5142626"/>
          </a:xfrm>
        </p:spPr>
        <p:txBody>
          <a:bodyPr>
            <a:normAutofit/>
          </a:bodyPr>
          <a:lstStyle/>
          <a:p>
            <a:pPr>
              <a:lnSpc>
                <a:spcPct val="80000"/>
              </a:lnSpc>
            </a:pPr>
            <a:r>
              <a:rPr lang="en-US" sz="10000" b="1" dirty="0">
                <a:solidFill>
                  <a:schemeClr val="bg2"/>
                </a:solidFill>
              </a:rPr>
              <a:t>Questions?</a:t>
            </a:r>
            <a:endParaRPr lang="en-US" sz="10000" i="1" dirty="0">
              <a:solidFill>
                <a:schemeClr val="bg2"/>
              </a:solidFill>
            </a:endParaRPr>
          </a:p>
        </p:txBody>
      </p:sp>
    </p:spTree>
    <p:extLst>
      <p:ext uri="{BB962C8B-B14F-4D97-AF65-F5344CB8AC3E}">
        <p14:creationId xmlns:p14="http://schemas.microsoft.com/office/powerpoint/2010/main" val="605356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953374"/>
            <a:ext cx="12192000" cy="5066426"/>
          </a:xfrm>
        </p:spPr>
        <p:txBody>
          <a:bodyPr>
            <a:normAutofit/>
          </a:bodyPr>
          <a:lstStyle/>
          <a:p>
            <a:pPr>
              <a:lnSpc>
                <a:spcPct val="80000"/>
              </a:lnSpc>
            </a:pPr>
            <a:r>
              <a:rPr lang="en-US" sz="10000" b="1" dirty="0">
                <a:solidFill>
                  <a:schemeClr val="bg2"/>
                </a:solidFill>
              </a:rPr>
              <a:t>Congratulations!</a:t>
            </a:r>
            <a:endParaRPr lang="en-US" sz="10000" i="1" dirty="0">
              <a:solidFill>
                <a:schemeClr val="bg2"/>
              </a:solidFill>
            </a:endParaRPr>
          </a:p>
        </p:txBody>
      </p:sp>
    </p:spTree>
    <p:extLst>
      <p:ext uri="{BB962C8B-B14F-4D97-AF65-F5344CB8AC3E}">
        <p14:creationId xmlns:p14="http://schemas.microsoft.com/office/powerpoint/2010/main" val="245796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2">
            <a:extLst>
              <a:ext uri="{FF2B5EF4-FFF2-40B4-BE49-F238E27FC236}">
                <a16:creationId xmlns:a16="http://schemas.microsoft.com/office/drawing/2014/main" id="{7CD9A6D0-0A6B-D48D-5640-BFBB0E9D32D5}"/>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Arrival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1143000" y="1143000"/>
            <a:ext cx="10287000" cy="5520853"/>
          </a:xfrm>
          <a:prstGeom prst="rect">
            <a:avLst/>
          </a:prstGeom>
        </p:spPr>
        <p:txBody>
          <a:bodyPr vert="horz" lIns="91440" tIns="45720" rIns="91440" bIns="45720" rtlCol="0" anchor="ctr">
            <a:noAutofit/>
          </a:bodyPr>
          <a:lstStyle/>
          <a:p>
            <a:pPr marL="1028700" indent="-571500">
              <a:lnSpc>
                <a:spcPts val="4600"/>
              </a:lnSpc>
              <a:spcBef>
                <a:spcPct val="0"/>
              </a:spcBef>
              <a:spcAft>
                <a:spcPts val="1200"/>
              </a:spcAft>
              <a:buClr>
                <a:srgbClr val="AD403D"/>
              </a:buClr>
              <a:buFont typeface="Wingdings" charset="2"/>
              <a:buChar char="§"/>
              <a:defRPr/>
            </a:pPr>
            <a:r>
              <a:rPr lang="en-US" sz="3600" dirty="0">
                <a:solidFill>
                  <a:schemeClr val="bg2"/>
                </a:solidFill>
              </a:rPr>
              <a:t>Doors open for grads at 8:00 a.m. </a:t>
            </a:r>
            <a:endParaRPr lang="en-US" sz="4000" dirty="0">
              <a:solidFill>
                <a:schemeClr val="bg2"/>
              </a:solidFill>
              <a:ea typeface="+mj-ea"/>
              <a:cs typeface="+mj-cs"/>
            </a:endParaRPr>
          </a:p>
          <a:p>
            <a:pPr marL="1028700" indent="-571500">
              <a:lnSpc>
                <a:spcPts val="4600"/>
              </a:lnSpc>
              <a:spcBef>
                <a:spcPct val="0"/>
              </a:spcBef>
              <a:spcAft>
                <a:spcPts val="1200"/>
              </a:spcAft>
              <a:buClr>
                <a:srgbClr val="AD403D"/>
              </a:buClr>
              <a:buFont typeface="Wingdings" charset="2"/>
              <a:buChar char="§"/>
              <a:defRPr/>
            </a:pPr>
            <a:r>
              <a:rPr lang="en-US" sz="3600" dirty="0">
                <a:solidFill>
                  <a:schemeClr val="bg2"/>
                </a:solidFill>
              </a:rPr>
              <a:t>Allow time for traffic, </a:t>
            </a:r>
            <a:r>
              <a:rPr lang="en-US" sz="3600" dirty="0" smtClean="0">
                <a:solidFill>
                  <a:schemeClr val="bg2"/>
                </a:solidFill>
              </a:rPr>
              <a:t>road closures, tunnel </a:t>
            </a:r>
            <a:r>
              <a:rPr lang="en-US" sz="3600" dirty="0">
                <a:solidFill>
                  <a:schemeClr val="bg2"/>
                </a:solidFill>
              </a:rPr>
              <a:t>delays, inclement weather, and security screenings upon </a:t>
            </a:r>
            <a:r>
              <a:rPr lang="en-US" sz="3600" dirty="0" smtClean="0">
                <a:solidFill>
                  <a:schemeClr val="bg2"/>
                </a:solidFill>
              </a:rPr>
              <a:t>entry</a:t>
            </a:r>
          </a:p>
          <a:p>
            <a:pPr marL="1028700" indent="-571500">
              <a:lnSpc>
                <a:spcPts val="4600"/>
              </a:lnSpc>
              <a:spcBef>
                <a:spcPct val="0"/>
              </a:spcBef>
              <a:spcAft>
                <a:spcPts val="1200"/>
              </a:spcAft>
              <a:buClr>
                <a:srgbClr val="AD403D"/>
              </a:buClr>
              <a:buFont typeface="Wingdings" charset="2"/>
              <a:buChar char="§"/>
              <a:defRPr/>
            </a:pPr>
            <a:r>
              <a:rPr lang="en-US" sz="3600" dirty="0" smtClean="0">
                <a:solidFill>
                  <a:schemeClr val="bg2"/>
                </a:solidFill>
              </a:rPr>
              <a:t>Weather forecast showing coastal flooding in Norfolk on Saturday</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2">
            <a:extLst>
              <a:ext uri="{FF2B5EF4-FFF2-40B4-BE49-F238E27FC236}">
                <a16:creationId xmlns:a16="http://schemas.microsoft.com/office/drawing/2014/main" id="{7CD9A6D0-0A6B-D48D-5640-BFBB0E9D32D5}"/>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Arrival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952500" y="1318097"/>
            <a:ext cx="10287000" cy="5387503"/>
          </a:xfrm>
          <a:prstGeom prst="rect">
            <a:avLst/>
          </a:prstGeom>
        </p:spPr>
        <p:txBody>
          <a:bodyPr vert="horz" lIns="91440" tIns="45720" rIns="91440" bIns="45720" rtlCol="0" anchor="ctr">
            <a:noAutofit/>
          </a:bodyPr>
          <a:lstStyle/>
          <a:p>
            <a:pPr marL="1028700" indent="-571500">
              <a:lnSpc>
                <a:spcPts val="4600"/>
              </a:lnSpc>
              <a:spcBef>
                <a:spcPct val="0"/>
              </a:spcBef>
              <a:spcAft>
                <a:spcPts val="1200"/>
              </a:spcAft>
              <a:buClr>
                <a:srgbClr val="AD403D"/>
              </a:buClr>
              <a:buFont typeface="Wingdings" charset="2"/>
              <a:buChar char="§"/>
              <a:defRPr/>
            </a:pPr>
            <a:r>
              <a:rPr lang="en-US" sz="3600" dirty="0" smtClean="0">
                <a:solidFill>
                  <a:schemeClr val="bg2"/>
                </a:solidFill>
              </a:rPr>
              <a:t>Road closures can also be expected on Saturday morning for CHKD’s race between 7 a.m. to 10 a.m.</a:t>
            </a:r>
          </a:p>
          <a:p>
            <a:pPr marL="1028700" indent="-571500">
              <a:lnSpc>
                <a:spcPts val="4600"/>
              </a:lnSpc>
              <a:spcBef>
                <a:spcPct val="0"/>
              </a:spcBef>
              <a:spcAft>
                <a:spcPts val="1200"/>
              </a:spcAft>
              <a:buClr>
                <a:srgbClr val="AD403D"/>
              </a:buClr>
              <a:buFont typeface="Wingdings" charset="2"/>
              <a:buChar char="§"/>
              <a:defRPr/>
            </a:pPr>
            <a:r>
              <a:rPr lang="en-US" sz="3600" dirty="0" smtClean="0">
                <a:solidFill>
                  <a:schemeClr val="bg2"/>
                </a:solidFill>
              </a:rPr>
              <a:t>If traveling by interstate, use St. Paul’s Blvd. exit NOT Waterside Drive.</a:t>
            </a:r>
          </a:p>
          <a:p>
            <a:pPr marL="1028700" indent="-571500">
              <a:lnSpc>
                <a:spcPts val="4600"/>
              </a:lnSpc>
              <a:spcBef>
                <a:spcPct val="0"/>
              </a:spcBef>
              <a:spcAft>
                <a:spcPts val="1200"/>
              </a:spcAft>
              <a:buClr>
                <a:srgbClr val="AD403D"/>
              </a:buClr>
              <a:buFont typeface="Wingdings" charset="2"/>
              <a:buChar char="§"/>
              <a:defRPr/>
            </a:pPr>
            <a:r>
              <a:rPr lang="en-US" sz="3600" dirty="0" smtClean="0">
                <a:solidFill>
                  <a:schemeClr val="bg2"/>
                </a:solidFill>
              </a:rPr>
              <a:t>Travel in Ghent will be challenging with these expected closures:</a:t>
            </a:r>
          </a:p>
        </p:txBody>
      </p:sp>
    </p:spTree>
    <p:extLst>
      <p:ext uri="{BB962C8B-B14F-4D97-AF65-F5344CB8AC3E}">
        <p14:creationId xmlns:p14="http://schemas.microsoft.com/office/powerpoint/2010/main" val="236219706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2">
            <a:extLst>
              <a:ext uri="{FF2B5EF4-FFF2-40B4-BE49-F238E27FC236}">
                <a16:creationId xmlns:a16="http://schemas.microsoft.com/office/drawing/2014/main" id="{7CD9A6D0-0A6B-D48D-5640-BFBB0E9D32D5}"/>
              </a:ext>
            </a:extLst>
          </p:cNvPr>
          <p:cNvSpPr txBox="1">
            <a:spLocks noGrp="1"/>
          </p:cNvSpPr>
          <p:nvPr>
            <p:ph type="title" idx="4294967295"/>
          </p:nvPr>
        </p:nvSpPr>
        <p:spPr>
          <a:xfrm>
            <a:off x="114300" y="609600"/>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Arrival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1066800" y="1692327"/>
            <a:ext cx="10287000" cy="5156148"/>
          </a:xfrm>
          <a:prstGeom prst="rect">
            <a:avLst/>
          </a:prstGeom>
        </p:spPr>
        <p:txBody>
          <a:bodyPr vert="horz" lIns="91440" tIns="45720" rIns="91440" bIns="45720" rtlCol="0" anchor="ctr">
            <a:noAutofit/>
          </a:bodyPr>
          <a:lstStyle/>
          <a:p>
            <a:pPr marL="1028700" indent="-571500">
              <a:spcBef>
                <a:spcPct val="0"/>
              </a:spcBef>
              <a:buClr>
                <a:srgbClr val="AD403D"/>
              </a:buClr>
              <a:buFont typeface="Wingdings" charset="2"/>
              <a:buChar char="§"/>
              <a:defRPr/>
            </a:pPr>
            <a:r>
              <a:rPr lang="en-US" sz="3600" dirty="0">
                <a:solidFill>
                  <a:schemeClr val="bg2"/>
                </a:solidFill>
              </a:rPr>
              <a:t>Waterside Drive</a:t>
            </a:r>
          </a:p>
          <a:p>
            <a:pPr marL="1028700" indent="-571500">
              <a:spcBef>
                <a:spcPct val="0"/>
              </a:spcBef>
              <a:buClr>
                <a:srgbClr val="AD403D"/>
              </a:buClr>
              <a:buFont typeface="Wingdings" charset="2"/>
              <a:buChar char="§"/>
              <a:defRPr/>
            </a:pPr>
            <a:r>
              <a:rPr lang="en-US" sz="3600" dirty="0" err="1">
                <a:solidFill>
                  <a:schemeClr val="bg2"/>
                </a:solidFill>
              </a:rPr>
              <a:t>Boush</a:t>
            </a:r>
            <a:r>
              <a:rPr lang="en-US" sz="3600" dirty="0">
                <a:solidFill>
                  <a:schemeClr val="bg2"/>
                </a:solidFill>
              </a:rPr>
              <a:t> Street</a:t>
            </a:r>
          </a:p>
          <a:p>
            <a:pPr marL="1028700" indent="-571500">
              <a:spcBef>
                <a:spcPct val="0"/>
              </a:spcBef>
              <a:buClr>
                <a:srgbClr val="AD403D"/>
              </a:buClr>
              <a:buFont typeface="Wingdings" charset="2"/>
              <a:buChar char="§"/>
              <a:defRPr/>
            </a:pPr>
            <a:r>
              <a:rPr lang="en-US" sz="3600" dirty="0">
                <a:solidFill>
                  <a:schemeClr val="bg2"/>
                </a:solidFill>
              </a:rPr>
              <a:t>Intersection of </a:t>
            </a:r>
            <a:r>
              <a:rPr lang="en-US" sz="3600" dirty="0" err="1">
                <a:solidFill>
                  <a:schemeClr val="bg2"/>
                </a:solidFill>
              </a:rPr>
              <a:t>Boush</a:t>
            </a:r>
            <a:r>
              <a:rPr lang="en-US" sz="3600" dirty="0">
                <a:solidFill>
                  <a:schemeClr val="bg2"/>
                </a:solidFill>
              </a:rPr>
              <a:t> &amp; Brambleton between </a:t>
            </a:r>
            <a:r>
              <a:rPr lang="en-US" sz="3600" dirty="0" smtClean="0">
                <a:solidFill>
                  <a:schemeClr val="bg2"/>
                </a:solidFill>
              </a:rPr>
              <a:t>    8-8:30 </a:t>
            </a:r>
            <a:r>
              <a:rPr lang="en-US" sz="3600" dirty="0">
                <a:solidFill>
                  <a:schemeClr val="bg2"/>
                </a:solidFill>
              </a:rPr>
              <a:t>am</a:t>
            </a:r>
          </a:p>
          <a:p>
            <a:pPr marL="1028700" indent="-571500">
              <a:spcBef>
                <a:spcPct val="0"/>
              </a:spcBef>
              <a:buClr>
                <a:srgbClr val="AD403D"/>
              </a:buClr>
              <a:buFont typeface="Wingdings" charset="2"/>
              <a:buChar char="§"/>
              <a:defRPr/>
            </a:pPr>
            <a:r>
              <a:rPr lang="en-US" sz="3600" dirty="0" err="1">
                <a:solidFill>
                  <a:schemeClr val="bg2"/>
                </a:solidFill>
              </a:rPr>
              <a:t>Redgate</a:t>
            </a:r>
            <a:r>
              <a:rPr lang="en-US" sz="3600" dirty="0">
                <a:solidFill>
                  <a:schemeClr val="bg2"/>
                </a:solidFill>
              </a:rPr>
              <a:t> &amp; Westover Avenue</a:t>
            </a:r>
          </a:p>
          <a:p>
            <a:pPr marL="1028700" indent="-571500">
              <a:spcBef>
                <a:spcPct val="0"/>
              </a:spcBef>
              <a:buClr>
                <a:srgbClr val="AD403D"/>
              </a:buClr>
              <a:buFont typeface="Wingdings" charset="2"/>
              <a:buChar char="§"/>
              <a:defRPr/>
            </a:pPr>
            <a:r>
              <a:rPr lang="en-US" sz="3600" dirty="0">
                <a:solidFill>
                  <a:schemeClr val="bg2"/>
                </a:solidFill>
              </a:rPr>
              <a:t>W. Olney and Colley Ave in front of EVMS campus</a:t>
            </a:r>
          </a:p>
          <a:p>
            <a:pPr marL="1028700" indent="-571500">
              <a:spcBef>
                <a:spcPct val="0"/>
              </a:spcBef>
              <a:buClr>
                <a:srgbClr val="AD403D"/>
              </a:buClr>
              <a:buFont typeface="Wingdings" charset="2"/>
              <a:buChar char="§"/>
              <a:defRPr/>
            </a:pPr>
            <a:r>
              <a:rPr lang="en-US" sz="3600" dirty="0">
                <a:solidFill>
                  <a:schemeClr val="bg2"/>
                </a:solidFill>
              </a:rPr>
              <a:t>Colley Ave in Ghent will be open but you will not be able to cross it from side streets</a:t>
            </a:r>
          </a:p>
          <a:p>
            <a:pPr marL="1028700" indent="-571500">
              <a:lnSpc>
                <a:spcPts val="4600"/>
              </a:lnSpc>
              <a:spcBef>
                <a:spcPct val="0"/>
              </a:spcBef>
              <a:spcAft>
                <a:spcPts val="1200"/>
              </a:spcAft>
              <a:buClr>
                <a:srgbClr val="AD403D"/>
              </a:buClr>
              <a:buFont typeface="Wingdings" charset="2"/>
              <a:buChar char="§"/>
              <a:defRPr/>
            </a:pPr>
            <a:endParaRPr lang="en-US" sz="3600" dirty="0" smtClean="0">
              <a:solidFill>
                <a:schemeClr val="bg2"/>
              </a:solidFill>
            </a:endParaRPr>
          </a:p>
        </p:txBody>
      </p:sp>
    </p:spTree>
    <p:extLst>
      <p:ext uri="{BB962C8B-B14F-4D97-AF65-F5344CB8AC3E}">
        <p14:creationId xmlns:p14="http://schemas.microsoft.com/office/powerpoint/2010/main" val="14817754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2">
            <a:extLst>
              <a:ext uri="{FF2B5EF4-FFF2-40B4-BE49-F238E27FC236}">
                <a16:creationId xmlns:a16="http://schemas.microsoft.com/office/drawing/2014/main" id="{7CD9A6D0-0A6B-D48D-5640-BFBB0E9D32D5}"/>
              </a:ext>
            </a:extLst>
          </p:cNvPr>
          <p:cNvSpPr txBox="1">
            <a:spLocks noGrp="1"/>
          </p:cNvSpPr>
          <p:nvPr>
            <p:ph type="title" idx="4294967295"/>
          </p:nvPr>
        </p:nvSpPr>
        <p:spPr>
          <a:xfrm>
            <a:off x="-228600" y="685800"/>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Arrival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990600" y="1371600"/>
            <a:ext cx="10287000" cy="5486400"/>
          </a:xfrm>
          <a:prstGeom prst="rect">
            <a:avLst/>
          </a:prstGeom>
        </p:spPr>
        <p:txBody>
          <a:bodyPr vert="horz" lIns="91440" tIns="45720" rIns="91440" bIns="45720" rtlCol="0" anchor="ctr">
            <a:noAutofit/>
          </a:bodyPr>
          <a:lstStyle/>
          <a:p>
            <a:pPr marL="1028700" indent="-571500">
              <a:spcBef>
                <a:spcPct val="0"/>
              </a:spcBef>
              <a:buClr>
                <a:srgbClr val="AD403D"/>
              </a:buClr>
              <a:buFont typeface="Wingdings" charset="2"/>
              <a:buChar char="§"/>
              <a:defRPr/>
            </a:pPr>
            <a:r>
              <a:rPr lang="en-US" sz="3600" dirty="0" smtClean="0">
                <a:solidFill>
                  <a:schemeClr val="bg2"/>
                </a:solidFill>
              </a:rPr>
              <a:t>Parking - $5 CASH upon entry</a:t>
            </a:r>
          </a:p>
          <a:p>
            <a:pPr marL="1485900" lvl="1" indent="-571500">
              <a:spcBef>
                <a:spcPct val="0"/>
              </a:spcBef>
              <a:buClr>
                <a:srgbClr val="AD403D"/>
              </a:buClr>
              <a:buFont typeface="Wingdings" charset="2"/>
              <a:buChar char="§"/>
              <a:defRPr/>
            </a:pPr>
            <a:r>
              <a:rPr lang="en-US" sz="3600" dirty="0" smtClean="0">
                <a:solidFill>
                  <a:schemeClr val="bg2"/>
                </a:solidFill>
              </a:rPr>
              <a:t>Scope underground garage</a:t>
            </a:r>
          </a:p>
          <a:p>
            <a:pPr marL="1485900" lvl="1" indent="-571500">
              <a:spcBef>
                <a:spcPct val="0"/>
              </a:spcBef>
              <a:buClr>
                <a:srgbClr val="AD403D"/>
              </a:buClr>
              <a:buFont typeface="Wingdings" charset="2"/>
              <a:buChar char="§"/>
              <a:defRPr/>
            </a:pPr>
            <a:r>
              <a:rPr lang="en-US" sz="3600" dirty="0" smtClean="0">
                <a:solidFill>
                  <a:schemeClr val="bg2"/>
                </a:solidFill>
              </a:rPr>
              <a:t>Surface lot across St. Paul’s Blvd.</a:t>
            </a:r>
          </a:p>
          <a:p>
            <a:pPr marL="1028700" indent="-571500">
              <a:spcBef>
                <a:spcPct val="0"/>
              </a:spcBef>
              <a:buClr>
                <a:srgbClr val="AD403D"/>
              </a:buClr>
              <a:buFont typeface="Wingdings" charset="2"/>
              <a:buChar char="§"/>
              <a:defRPr/>
            </a:pPr>
            <a:r>
              <a:rPr lang="en-US" sz="3600" dirty="0">
                <a:solidFill>
                  <a:schemeClr val="bg2"/>
                </a:solidFill>
              </a:rPr>
              <a:t>The Scope Parking Garage contains accessible parking spaces adjacent to both the Chrysler Hall elevator and the Scope Arena lower concourse doors. </a:t>
            </a:r>
            <a:endParaRPr lang="en-US" sz="3600" dirty="0" smtClean="0">
              <a:solidFill>
                <a:schemeClr val="bg2"/>
              </a:solidFill>
            </a:endParaRPr>
          </a:p>
          <a:p>
            <a:pPr marL="1028700" indent="-571500">
              <a:spcBef>
                <a:spcPct val="0"/>
              </a:spcBef>
              <a:buClr>
                <a:srgbClr val="AD403D"/>
              </a:buClr>
              <a:buFont typeface="Wingdings" charset="2"/>
              <a:buChar char="§"/>
              <a:defRPr/>
            </a:pPr>
            <a:r>
              <a:rPr lang="en-US" sz="3600" dirty="0" smtClean="0">
                <a:solidFill>
                  <a:schemeClr val="bg2"/>
                </a:solidFill>
              </a:rPr>
              <a:t>Enter through (glass) Exhibition Hall doors in underground garage closest to the entry gate</a:t>
            </a:r>
          </a:p>
        </p:txBody>
      </p:sp>
    </p:spTree>
    <p:extLst>
      <p:ext uri="{BB962C8B-B14F-4D97-AF65-F5344CB8AC3E}">
        <p14:creationId xmlns:p14="http://schemas.microsoft.com/office/powerpoint/2010/main" val="12431943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16FF1E86-DC74-B153-BBD9-C43A8463ABC2}"/>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Arrival</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485321" y="1447800"/>
            <a:ext cx="10515601" cy="5303347"/>
          </a:xfrm>
          <a:prstGeom prst="rect">
            <a:avLst/>
          </a:prstGeom>
        </p:spPr>
        <p:txBody>
          <a:bodyPr vert="horz" lIns="91440" tIns="45720" rIns="91440" bIns="45720" rtlCol="0" anchor="ctr">
            <a:noAutofit/>
          </a:bodyPr>
          <a:lstStyle/>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After Security Check - proceed to </a:t>
            </a:r>
            <a:r>
              <a:rPr lang="en-US" sz="3400" dirty="0" smtClean="0">
                <a:solidFill>
                  <a:schemeClr val="bg2"/>
                </a:solidFill>
              </a:rPr>
              <a:t>iPad </a:t>
            </a:r>
            <a:r>
              <a:rPr lang="en-US" sz="3400" dirty="0">
                <a:solidFill>
                  <a:schemeClr val="bg2"/>
                </a:solidFill>
              </a:rPr>
              <a:t>check-in and then to program tables.</a:t>
            </a:r>
          </a:p>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Leave personal belongings in car or with family members.</a:t>
            </a:r>
          </a:p>
          <a:p>
            <a:pPr marL="1485900" lvl="1" indent="-484632">
              <a:lnSpc>
                <a:spcPts val="3600"/>
              </a:lnSpc>
              <a:spcBef>
                <a:spcPct val="0"/>
              </a:spcBef>
              <a:spcAft>
                <a:spcPts val="400"/>
              </a:spcAft>
              <a:buClr>
                <a:srgbClr val="AD403D"/>
              </a:buClr>
              <a:buFont typeface="Wingdings" charset="2"/>
              <a:buChar char="§"/>
              <a:defRPr/>
            </a:pPr>
            <a:r>
              <a:rPr lang="en-US" sz="3400" dirty="0">
                <a:solidFill>
                  <a:schemeClr val="bg2"/>
                </a:solidFill>
              </a:rPr>
              <a:t>Do not bring any other items with you (no purses, books, etc.).</a:t>
            </a:r>
          </a:p>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Doors open on plaza level at 8:45 a.m. for family and friends; please note they are not permitted in the Exhibition Hall.</a:t>
            </a:r>
          </a:p>
        </p:txBody>
      </p:sp>
    </p:spTree>
    <p:extLst>
      <p:ext uri="{BB962C8B-B14F-4D97-AF65-F5344CB8AC3E}">
        <p14:creationId xmlns:p14="http://schemas.microsoft.com/office/powerpoint/2010/main" val="136284180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2">
            <a:extLst>
              <a:ext uri="{FF2B5EF4-FFF2-40B4-BE49-F238E27FC236}">
                <a16:creationId xmlns:a16="http://schemas.microsoft.com/office/drawing/2014/main" id="{16FF1E86-DC74-B153-BBD9-C43A8463ABC2}"/>
              </a:ext>
            </a:extLst>
          </p:cNvPr>
          <p:cNvSpPr txBox="1">
            <a:spLocks noGrp="1"/>
          </p:cNvSpPr>
          <p:nvPr>
            <p:ph type="title" idx="4294967295"/>
          </p:nvPr>
        </p:nvSpPr>
        <p:spPr>
          <a:xfrm>
            <a:off x="0" y="796977"/>
            <a:ext cx="121920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AD403D"/>
                </a:solidFill>
                <a:effectLst/>
                <a:uLnTx/>
                <a:uFillTx/>
                <a:latin typeface="+mj-lt"/>
                <a:ea typeface="+mj-ea"/>
                <a:cs typeface="+mj-cs"/>
              </a:rPr>
              <a:t>COVID-19 Protocol </a:t>
            </a:r>
            <a:endParaRPr kumimoji="0" lang="en-US" sz="6600" b="1" i="0" u="none" strike="noStrike" kern="1200" cap="none" spc="0" normalizeH="0" baseline="0" noProof="0" dirty="0">
              <a:ln>
                <a:noFill/>
              </a:ln>
              <a:solidFill>
                <a:srgbClr val="1F497D"/>
              </a:solidFill>
              <a:effectLst/>
              <a:uLnTx/>
              <a:uFillTx/>
              <a:latin typeface="+mj-lt"/>
              <a:ea typeface="+mj-ea"/>
              <a:cs typeface="+mj-cs"/>
            </a:endParaRPr>
          </a:p>
        </p:txBody>
      </p:sp>
      <p:sp>
        <p:nvSpPr>
          <p:cNvPr id="5" name="Title 2"/>
          <p:cNvSpPr txBox="1">
            <a:spLocks/>
          </p:cNvSpPr>
          <p:nvPr/>
        </p:nvSpPr>
        <p:spPr>
          <a:xfrm>
            <a:off x="485321" y="1828800"/>
            <a:ext cx="10515601" cy="4922347"/>
          </a:xfrm>
          <a:prstGeom prst="rect">
            <a:avLst/>
          </a:prstGeom>
        </p:spPr>
        <p:txBody>
          <a:bodyPr vert="horz" lIns="91440" tIns="45720" rIns="91440" bIns="45720" rtlCol="0" anchor="ctr">
            <a:noAutofit/>
          </a:bodyPr>
          <a:lstStyle/>
          <a:p>
            <a:pPr marL="1028700" indent="-484632">
              <a:lnSpc>
                <a:spcPts val="3600"/>
              </a:lnSpc>
              <a:spcBef>
                <a:spcPct val="0"/>
              </a:spcBef>
              <a:spcAft>
                <a:spcPts val="400"/>
              </a:spcAft>
              <a:buClr>
                <a:srgbClr val="AD403D"/>
              </a:buClr>
              <a:buFont typeface="Wingdings" charset="2"/>
              <a:buChar char="§"/>
              <a:defRPr/>
            </a:pPr>
            <a:endParaRPr lang="en-US" sz="3400" dirty="0">
              <a:solidFill>
                <a:schemeClr val="bg2"/>
              </a:solidFill>
            </a:endParaRPr>
          </a:p>
          <a:p>
            <a:pPr marL="1028700" indent="-484632">
              <a:lnSpc>
                <a:spcPts val="3600"/>
              </a:lnSpc>
              <a:spcBef>
                <a:spcPct val="0"/>
              </a:spcBef>
              <a:spcAft>
                <a:spcPts val="400"/>
              </a:spcAft>
              <a:buClr>
                <a:srgbClr val="AD403D"/>
              </a:buClr>
              <a:buFont typeface="Wingdings" charset="2"/>
              <a:buChar char="§"/>
              <a:defRPr/>
            </a:pPr>
            <a:endParaRPr lang="en-US" sz="3400" dirty="0">
              <a:solidFill>
                <a:schemeClr val="bg2"/>
              </a:solidFill>
            </a:endParaRPr>
          </a:p>
          <a:p>
            <a:pPr marL="1028700" indent="-484632">
              <a:lnSpc>
                <a:spcPts val="3600"/>
              </a:lnSpc>
              <a:spcBef>
                <a:spcPct val="0"/>
              </a:spcBef>
              <a:spcAft>
                <a:spcPts val="400"/>
              </a:spcAft>
              <a:buClr>
                <a:srgbClr val="AD403D"/>
              </a:buClr>
              <a:buFont typeface="Wingdings" charset="2"/>
              <a:buChar char="§"/>
              <a:defRPr/>
            </a:pPr>
            <a:endParaRPr lang="en-US" sz="3400" dirty="0">
              <a:solidFill>
                <a:schemeClr val="bg2"/>
              </a:solidFill>
            </a:endParaRPr>
          </a:p>
          <a:p>
            <a:pPr marL="1028700" indent="-484632">
              <a:lnSpc>
                <a:spcPts val="3600"/>
              </a:lnSpc>
              <a:spcBef>
                <a:spcPct val="0"/>
              </a:spcBef>
              <a:spcAft>
                <a:spcPts val="400"/>
              </a:spcAft>
              <a:buClr>
                <a:srgbClr val="AD403D"/>
              </a:buClr>
              <a:buFont typeface="Wingdings" charset="2"/>
              <a:buChar char="§"/>
              <a:defRPr/>
            </a:pPr>
            <a:endParaRPr lang="en-US" sz="3400" dirty="0">
              <a:solidFill>
                <a:schemeClr val="bg2"/>
              </a:solidFill>
            </a:endParaRPr>
          </a:p>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Vaccinations and masks are not required to attend or participant in EVMS Commencement. </a:t>
            </a:r>
          </a:p>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EVMS supports individuals who prefer to wear a mask in the ceremony or arena.</a:t>
            </a:r>
          </a:p>
          <a:p>
            <a:pPr marL="1028700" indent="-484632">
              <a:lnSpc>
                <a:spcPts val="3600"/>
              </a:lnSpc>
              <a:spcBef>
                <a:spcPct val="0"/>
              </a:spcBef>
              <a:spcAft>
                <a:spcPts val="400"/>
              </a:spcAft>
              <a:buClr>
                <a:srgbClr val="AD403D"/>
              </a:buClr>
              <a:buFont typeface="Wingdings" charset="2"/>
              <a:buChar char="§"/>
              <a:defRPr/>
            </a:pPr>
            <a:r>
              <a:rPr lang="en-US" sz="3400" dirty="0">
                <a:solidFill>
                  <a:schemeClr val="bg2"/>
                </a:solidFill>
              </a:rPr>
              <a:t>Please be sure to share this information with your family and friends. </a:t>
            </a:r>
          </a:p>
          <a:p>
            <a:pPr marL="1485900" lvl="1" indent="-484632">
              <a:lnSpc>
                <a:spcPts val="3600"/>
              </a:lnSpc>
              <a:spcBef>
                <a:spcPct val="0"/>
              </a:spcBef>
              <a:spcAft>
                <a:spcPts val="400"/>
              </a:spcAft>
              <a:buClr>
                <a:srgbClr val="AD403D"/>
              </a:buClr>
              <a:buFont typeface="Wingdings" charset="2"/>
              <a:buChar char="§"/>
              <a:defRPr/>
            </a:pPr>
            <a:r>
              <a:rPr lang="en-US" sz="3400" dirty="0">
                <a:solidFill>
                  <a:schemeClr val="bg2"/>
                </a:solidFill>
              </a:rPr>
              <a:t>A live steam will be available on EVMS.edu homepage for guest who are unable to attend in person. </a:t>
            </a:r>
          </a:p>
          <a:p>
            <a:pPr marL="544068">
              <a:lnSpc>
                <a:spcPts val="3600"/>
              </a:lnSpc>
              <a:spcBef>
                <a:spcPct val="0"/>
              </a:spcBef>
              <a:spcAft>
                <a:spcPts val="400"/>
              </a:spcAft>
              <a:buClr>
                <a:srgbClr val="AD403D"/>
              </a:buClr>
              <a:defRPr/>
            </a:pPr>
            <a:endParaRPr lang="en-US" sz="3400" dirty="0">
              <a:solidFill>
                <a:schemeClr val="bg2"/>
              </a:solidFill>
            </a:endParaRPr>
          </a:p>
          <a:p>
            <a:pPr marL="544068">
              <a:lnSpc>
                <a:spcPts val="3600"/>
              </a:lnSpc>
              <a:spcBef>
                <a:spcPct val="0"/>
              </a:spcBef>
              <a:spcAft>
                <a:spcPts val="400"/>
              </a:spcAft>
              <a:buClr>
                <a:srgbClr val="AD403D"/>
              </a:buClr>
              <a:defRPr/>
            </a:pPr>
            <a:endParaRPr lang="en-US" sz="3400" dirty="0">
              <a:solidFill>
                <a:schemeClr val="bg2"/>
              </a:solidFill>
            </a:endParaRPr>
          </a:p>
          <a:p>
            <a:pPr marL="544068">
              <a:lnSpc>
                <a:spcPts val="3600"/>
              </a:lnSpc>
              <a:spcBef>
                <a:spcPct val="0"/>
              </a:spcBef>
              <a:spcAft>
                <a:spcPts val="400"/>
              </a:spcAft>
              <a:buClr>
                <a:srgbClr val="AD403D"/>
              </a:buClr>
              <a:defRPr/>
            </a:pPr>
            <a:endParaRPr lang="en-US" sz="3400" dirty="0">
              <a:solidFill>
                <a:schemeClr val="bg2"/>
              </a:solidFill>
            </a:endParaRPr>
          </a:p>
          <a:p>
            <a:pPr marL="544068">
              <a:lnSpc>
                <a:spcPts val="3600"/>
              </a:lnSpc>
              <a:spcBef>
                <a:spcPct val="0"/>
              </a:spcBef>
              <a:spcAft>
                <a:spcPts val="400"/>
              </a:spcAft>
              <a:buClr>
                <a:srgbClr val="AD403D"/>
              </a:buClr>
              <a:defRPr/>
            </a:pPr>
            <a:endParaRPr lang="en-US" sz="3400" dirty="0">
              <a:solidFill>
                <a:schemeClr val="bg2"/>
              </a:solidFill>
            </a:endParaRPr>
          </a:p>
          <a:p>
            <a:pPr marL="544068">
              <a:lnSpc>
                <a:spcPts val="3600"/>
              </a:lnSpc>
              <a:spcBef>
                <a:spcPct val="0"/>
              </a:spcBef>
              <a:spcAft>
                <a:spcPts val="400"/>
              </a:spcAft>
              <a:buClr>
                <a:srgbClr val="AD403D"/>
              </a:buClr>
              <a:defRPr/>
            </a:pPr>
            <a:endParaRPr lang="en-US" sz="3400" dirty="0">
              <a:solidFill>
                <a:schemeClr val="bg2"/>
              </a:solidFill>
            </a:endParaRPr>
          </a:p>
        </p:txBody>
      </p:sp>
    </p:spTree>
    <p:extLst>
      <p:ext uri="{BB962C8B-B14F-4D97-AF65-F5344CB8AC3E}">
        <p14:creationId xmlns:p14="http://schemas.microsoft.com/office/powerpoint/2010/main" val="9689966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14412</TotalTime>
  <Words>1812</Words>
  <Application>Microsoft Office PowerPoint</Application>
  <PresentationFormat>Widescreen</PresentationFormat>
  <Paragraphs>225</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Office Theme</vt:lpstr>
      <vt:lpstr>Commencement Countdown for the Class of 2022 and Returning Alumni from  the Classes of 2020 &amp; 2021</vt:lpstr>
      <vt:lpstr>Welcome and Congratulations!  Your Big Day is Finally Here.  But first…</vt:lpstr>
      <vt:lpstr>Arrival</vt:lpstr>
      <vt:lpstr>Arrival</vt:lpstr>
      <vt:lpstr>Arrival</vt:lpstr>
      <vt:lpstr>Arrival</vt:lpstr>
      <vt:lpstr>Arrival</vt:lpstr>
      <vt:lpstr>Arrival</vt:lpstr>
      <vt:lpstr>COVID-19 Protocol </vt:lpstr>
      <vt:lpstr>Attire</vt:lpstr>
      <vt:lpstr>Attire</vt:lpstr>
      <vt:lpstr>Amenities &amp; Accommodations</vt:lpstr>
      <vt:lpstr>Processional</vt:lpstr>
      <vt:lpstr>Processional</vt:lpstr>
      <vt:lpstr>Processional</vt:lpstr>
      <vt:lpstr>Seating Diagram</vt:lpstr>
      <vt:lpstr>Conferral of Degrees</vt:lpstr>
      <vt:lpstr>Lining Up to Cross Stage</vt:lpstr>
      <vt:lpstr>Crossing the Stage</vt:lpstr>
      <vt:lpstr>Crossing the Stage</vt:lpstr>
      <vt:lpstr>Crossing the Stage</vt:lpstr>
      <vt:lpstr>Crossing the Stage</vt:lpstr>
      <vt:lpstr>GradImages</vt:lpstr>
      <vt:lpstr>GradImages</vt:lpstr>
      <vt:lpstr>Confetti Wands</vt:lpstr>
      <vt:lpstr>Recessional</vt:lpstr>
      <vt:lpstr>Post Ceremony</vt:lpstr>
      <vt:lpstr>Diplomas  </vt:lpstr>
      <vt:lpstr>Name Pronunciation</vt:lpstr>
      <vt:lpstr>Sample Reader Card</vt:lpstr>
      <vt:lpstr>Alumni Association</vt:lpstr>
      <vt:lpstr>Alumni Association</vt:lpstr>
      <vt:lpstr>Commencement App</vt:lpstr>
      <vt:lpstr>Reminders</vt:lpstr>
      <vt:lpstr>Questions?</vt:lpstr>
      <vt:lpstr>Congratulations!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Comerford</dc:creator>
  <cp:lastModifiedBy>Green, Kevin H.</cp:lastModifiedBy>
  <cp:revision>521</cp:revision>
  <cp:lastPrinted>2015-05-14T16:34:01Z</cp:lastPrinted>
  <dcterms:created xsi:type="dcterms:W3CDTF">2010-05-14T13:08:13Z</dcterms:created>
  <dcterms:modified xsi:type="dcterms:W3CDTF">2022-05-13T12:13:20Z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